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41" r:id="rId1"/>
  </p:sldMasterIdLst>
  <p:notesMasterIdLst>
    <p:notesMasterId r:id="rId20"/>
  </p:notesMasterIdLst>
  <p:handoutMasterIdLst>
    <p:handoutMasterId r:id="rId21"/>
  </p:handoutMasterIdLst>
  <p:sldIdLst>
    <p:sldId id="389" r:id="rId2"/>
    <p:sldId id="478" r:id="rId3"/>
    <p:sldId id="398" r:id="rId4"/>
    <p:sldId id="536" r:id="rId5"/>
    <p:sldId id="602" r:id="rId6"/>
    <p:sldId id="603" r:id="rId7"/>
    <p:sldId id="618" r:id="rId8"/>
    <p:sldId id="619" r:id="rId9"/>
    <p:sldId id="620" r:id="rId10"/>
    <p:sldId id="601" r:id="rId11"/>
    <p:sldId id="604" r:id="rId12"/>
    <p:sldId id="621" r:id="rId13"/>
    <p:sldId id="622" r:id="rId14"/>
    <p:sldId id="568" r:id="rId15"/>
    <p:sldId id="623" r:id="rId16"/>
    <p:sldId id="624" r:id="rId17"/>
    <p:sldId id="625" r:id="rId18"/>
    <p:sldId id="394" r:id="rId19"/>
  </p:sldIdLst>
  <p:sldSz cx="9144000" cy="6858000" type="screen4x3"/>
  <p:notesSz cx="9926638" cy="6797675"/>
  <p:defaultTextStyle>
    <a:defPPr>
      <a:defRPr lang="ko-KR"/>
    </a:defPPr>
    <a:lvl1pPr algn="l" rtl="0" fontAlgn="base" latinLnBrk="1">
      <a:spcBef>
        <a:spcPct val="50000"/>
      </a:spcBef>
      <a:spcAft>
        <a:spcPct val="0"/>
      </a:spcAft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1pPr>
    <a:lvl2pPr marL="457200" algn="l" rtl="0" fontAlgn="base" latinLnBrk="1">
      <a:spcBef>
        <a:spcPct val="50000"/>
      </a:spcBef>
      <a:spcAft>
        <a:spcPct val="0"/>
      </a:spcAft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2pPr>
    <a:lvl3pPr marL="914400" algn="l" rtl="0" fontAlgn="base" latinLnBrk="1">
      <a:spcBef>
        <a:spcPct val="50000"/>
      </a:spcBef>
      <a:spcAft>
        <a:spcPct val="0"/>
      </a:spcAft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3pPr>
    <a:lvl4pPr marL="1371600" algn="l" rtl="0" fontAlgn="base" latinLnBrk="1">
      <a:spcBef>
        <a:spcPct val="50000"/>
      </a:spcBef>
      <a:spcAft>
        <a:spcPct val="0"/>
      </a:spcAft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4pPr>
    <a:lvl5pPr marL="1828800" algn="l" rtl="0" fontAlgn="base" latinLnBrk="1">
      <a:spcBef>
        <a:spcPct val="50000"/>
      </a:spcBef>
      <a:spcAft>
        <a:spcPct val="0"/>
      </a:spcAft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5pPr>
    <a:lvl6pPr marL="2286000" algn="l" defTabSz="914400" rtl="0" eaLnBrk="1" latinLnBrk="1" hangingPunct="1"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6pPr>
    <a:lvl7pPr marL="2743200" algn="l" defTabSz="914400" rtl="0" eaLnBrk="1" latinLnBrk="1" hangingPunct="1"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7pPr>
    <a:lvl8pPr marL="3200400" algn="l" defTabSz="914400" rtl="0" eaLnBrk="1" latinLnBrk="1" hangingPunct="1"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8pPr>
    <a:lvl9pPr marL="3657600" algn="l" defTabSz="914400" rtl="0" eaLnBrk="1" latinLnBrk="1" hangingPunct="1"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141">
          <p15:clr>
            <a:srgbClr val="A4A3A4"/>
          </p15:clr>
        </p15:guide>
        <p15:guide id="2" pos="3127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008C"/>
    <a:srgbClr val="F36F35"/>
    <a:srgbClr val="D4ECE8"/>
    <a:srgbClr val="F15922"/>
    <a:srgbClr val="DEE1F1"/>
    <a:srgbClr val="DFEEC6"/>
    <a:srgbClr val="959CCF"/>
    <a:srgbClr val="F0FBDD"/>
    <a:srgbClr val="FFD9D9"/>
    <a:srgbClr val="F8E4F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651" autoAdjust="0"/>
    <p:restoredTop sz="94719" autoAdjust="0"/>
  </p:normalViewPr>
  <p:slideViewPr>
    <p:cSldViewPr>
      <p:cViewPr varScale="1">
        <p:scale>
          <a:sx n="106" d="100"/>
          <a:sy n="106" d="100"/>
        </p:scale>
        <p:origin x="-188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118" d="100"/>
          <a:sy n="118" d="100"/>
        </p:scale>
        <p:origin x="2028" y="102"/>
      </p:cViewPr>
      <p:guideLst>
        <p:guide orient="horz" pos="2141"/>
        <p:guide pos="3127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2625" cy="34026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5621696" y="0"/>
            <a:ext cx="4302625" cy="34026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5BA6BA-82B2-4D68-BEE5-0C181791DF69}" type="datetimeFigureOut">
              <a:rPr lang="ko-KR" altLang="en-US" smtClean="0"/>
              <a:pPr/>
              <a:t>2022-02-10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6456324"/>
            <a:ext cx="4302625" cy="3402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5621696" y="6456324"/>
            <a:ext cx="4302625" cy="3402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9F88178-AEBB-4764-8FE2-03142E6FAD7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6870387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2625" cy="34026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spcBef>
                <a:spcPct val="0"/>
              </a:spcBef>
              <a:defRPr sz="1200">
                <a:effectLst/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5621696" y="0"/>
            <a:ext cx="4302625" cy="34026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spcBef>
                <a:spcPct val="0"/>
              </a:spcBef>
              <a:defRPr sz="1200">
                <a:effectLst/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CACDBEEC-06A8-4473-9A8B-AC190B9E0476}" type="datetimeFigureOut">
              <a:rPr lang="ko-KR" altLang="en-US"/>
              <a:pPr>
                <a:defRPr/>
              </a:pPr>
              <a:t>2022-02-10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3263900" y="509588"/>
            <a:ext cx="3398838" cy="25495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ko-KR" altLang="en-US" noProof="0" smtClean="0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992201" y="3228705"/>
            <a:ext cx="7942238" cy="30591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noProof="0" smtClean="0"/>
              <a:t>마스터 텍스트 스타일을 편집합니다</a:t>
            </a:r>
          </a:p>
          <a:p>
            <a:pPr lvl="1"/>
            <a:r>
              <a:rPr lang="ko-KR" altLang="en-US" noProof="0" smtClean="0"/>
              <a:t>둘째 수준</a:t>
            </a:r>
          </a:p>
          <a:p>
            <a:pPr lvl="2"/>
            <a:r>
              <a:rPr lang="ko-KR" altLang="en-US" noProof="0" smtClean="0"/>
              <a:t>셋째 수준</a:t>
            </a:r>
          </a:p>
          <a:p>
            <a:pPr lvl="3"/>
            <a:r>
              <a:rPr lang="ko-KR" altLang="en-US" noProof="0" smtClean="0"/>
              <a:t>넷째 수준</a:t>
            </a:r>
          </a:p>
          <a:p>
            <a:pPr lvl="4"/>
            <a:r>
              <a:rPr lang="ko-KR" altLang="en-US" noProof="0" smtClean="0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6456324"/>
            <a:ext cx="4302625" cy="3402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spcBef>
                <a:spcPct val="0"/>
              </a:spcBef>
              <a:defRPr sz="1200">
                <a:effectLst/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5621696" y="6456324"/>
            <a:ext cx="4302625" cy="3402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spcBef>
                <a:spcPct val="0"/>
              </a:spcBef>
              <a:defRPr sz="1200">
                <a:effectLst/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0AEEF299-CA6B-448D-9BAE-7C11402C98E9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2540081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4530"/>
            <a:ext cx="6858000" cy="2387600"/>
          </a:xfrm>
        </p:spPr>
        <p:txBody>
          <a:bodyPr anchor="b">
            <a:normAutofit/>
          </a:bodyPr>
          <a:lstStyle>
            <a:lvl1pPr algn="ctr">
              <a:defRPr sz="45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 algn="ctr">
              <a:buNone/>
              <a:defRPr sz="2100"/>
            </a:lvl2pPr>
            <a:lvl3pPr marL="685800" indent="0" algn="ctr">
              <a:buNone/>
              <a:defRPr sz="1800"/>
            </a:lvl3pPr>
            <a:lvl4pPr marL="1028700" indent="0" algn="ctr">
              <a:buNone/>
              <a:defRPr sz="1500"/>
            </a:lvl4pPr>
            <a:lvl5pPr marL="1371600" indent="0" algn="ctr">
              <a:buNone/>
              <a:defRPr sz="1500"/>
            </a:lvl5pPr>
            <a:lvl6pPr marL="1714500" indent="0" algn="ctr">
              <a:buNone/>
              <a:defRPr sz="1500"/>
            </a:lvl6pPr>
            <a:lvl7pPr marL="2057400" indent="0" algn="ctr">
              <a:buNone/>
              <a:defRPr sz="1500"/>
            </a:lvl7pPr>
            <a:lvl8pPr marL="2400300" indent="0" algn="ctr">
              <a:buNone/>
              <a:defRPr sz="1500"/>
            </a:lvl8pPr>
            <a:lvl9pPr marL="2743200" indent="0" algn="ctr">
              <a:buNone/>
              <a:defRPr sz="1500"/>
            </a:lvl9pPr>
          </a:lstStyle>
          <a:p>
            <a:r>
              <a:rPr lang="ko-KR" altLang="en-US" smtClean="0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B2F1DC1-DA34-4C38-9828-93CF3255BEBC}" type="datetime1">
              <a:rPr lang="ko-KR" altLang="en-US" smtClean="0"/>
              <a:pPr>
                <a:defRPr/>
              </a:pPr>
              <a:t>2022-02-10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E059631-6384-4173-8EEA-BC909D6BF37F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448039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ADCB30A-EF81-4974-9970-8BEA1E7CB7CF}" type="datetime1">
              <a:rPr lang="ko-KR" altLang="en-US" smtClean="0"/>
              <a:pPr>
                <a:defRPr/>
              </a:pPr>
              <a:t>2022-02-10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AE9AEBF-E077-482A-9881-EF889F97FF82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27779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0362"/>
            <a:ext cx="1971675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0363"/>
            <a:ext cx="5800725" cy="5811837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1A692AD-260F-4B17-9B9E-A2B59FD3DE16}" type="datetime1">
              <a:rPr lang="ko-KR" altLang="en-US" smtClean="0"/>
              <a:pPr>
                <a:defRPr/>
              </a:pPr>
              <a:t>2022-02-10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8FBD364-A8A6-418A-9299-CA62EC010D8E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425630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29D3C0A-B0FC-4225-9C50-1D8D4595A2D1}" type="datetime1">
              <a:rPr lang="ko-KR" altLang="en-US" smtClean="0"/>
              <a:pPr>
                <a:defRPr/>
              </a:pPr>
              <a:t>2022-02-10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4D70C36-3B88-4FB2-A31F-9DDD5E8171D6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  <p:pic>
        <p:nvPicPr>
          <p:cNvPr id="7" name="그림 6">
            <a:hlinkClick r:id="rId2" action="ppaction://hlinksldjump"/>
          </p:cNvPr>
          <p:cNvPicPr>
            <a:picLocks noChangeAspect="1"/>
          </p:cNvPicPr>
          <p:nvPr userDrawn="1"/>
        </p:nvPicPr>
        <p:blipFill>
          <a:blip r:embed="rId3" cstate="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45" y="6307503"/>
            <a:ext cx="540000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72127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12423"/>
            <a:ext cx="7886700" cy="2851208"/>
          </a:xfrm>
        </p:spPr>
        <p:txBody>
          <a:bodyPr anchor="b">
            <a:normAutofit/>
          </a:bodyPr>
          <a:lstStyle>
            <a:lvl1pPr>
              <a:defRPr sz="4500" b="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52634"/>
            <a:ext cx="78867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29B9FCD-7A5F-445E-9BA7-7D235E81429E}" type="datetime1">
              <a:rPr lang="ko-KR" altLang="en-US" smtClean="0"/>
              <a:pPr>
                <a:defRPr/>
              </a:pPr>
              <a:t>2022-02-10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3055753-7768-497C-B249-D4816981026B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357743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33845" y="1828801"/>
            <a:ext cx="3886200" cy="4351337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8801"/>
            <a:ext cx="3886200" cy="4351337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3E1A08A-DD17-419F-A1B2-9D85C8A66ECE}" type="datetime1">
              <a:rPr lang="ko-KR" altLang="en-US" smtClean="0"/>
              <a:pPr>
                <a:defRPr/>
              </a:pPr>
              <a:t>2022-02-10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A6C6491-3F12-4B5D-9D6F-46F41E7583AA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215376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3845" y="1681851"/>
            <a:ext cx="3867150" cy="825699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3845" y="2507551"/>
            <a:ext cx="3867150" cy="3680525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851"/>
            <a:ext cx="3886201" cy="82569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7551"/>
            <a:ext cx="3886201" cy="3680525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3C065E3-B7EE-4FF4-B1DF-0B0E8C1937DD}" type="datetime1">
              <a:rPr lang="ko-KR" altLang="en-US" smtClean="0"/>
              <a:pPr>
                <a:defRPr/>
              </a:pPr>
              <a:t>2022-02-10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46BB6A0-C98C-483C-BD33-7C696FB87E27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39037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294F278-3F83-44A1-AC42-94DE226EC5CA}" type="datetime1">
              <a:rPr lang="ko-KR" altLang="en-US" smtClean="0"/>
              <a:pPr>
                <a:defRPr/>
              </a:pPr>
              <a:t>2022-02-10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7112F15-30F4-43FF-94D5-75A2B7B91C97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39635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61654E1-3ADE-4DE6-9461-DA702C80AEC5}" type="datetime1">
              <a:rPr lang="ko-KR" altLang="en-US" smtClean="0"/>
              <a:pPr>
                <a:defRPr/>
              </a:pPr>
              <a:t>2022-02-10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2872E1C-FC34-4AC9-829C-BC5D21E93638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248544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457201"/>
            <a:ext cx="2948940" cy="1600197"/>
          </a:xfrm>
        </p:spPr>
        <p:txBody>
          <a:bodyPr anchor="b">
            <a:normAutofit/>
          </a:bodyPr>
          <a:lstStyle>
            <a:lvl1pPr>
              <a:defRPr sz="2400" b="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990600"/>
            <a:ext cx="4629150" cy="4876800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2057399"/>
            <a:ext cx="2948940" cy="3810001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482A6D5-7DE7-49E2-9C61-B7B0F19FD0A7}" type="datetime1">
              <a:rPr lang="ko-KR" altLang="en-US" smtClean="0"/>
              <a:pPr>
                <a:defRPr/>
              </a:pPr>
              <a:t>2022-02-10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733A7DE-2910-4C49-8F68-2A1425EB3545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080653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457200"/>
            <a:ext cx="2948940" cy="1600200"/>
          </a:xfrm>
        </p:spPr>
        <p:txBody>
          <a:bodyPr anchor="b">
            <a:normAutofit/>
          </a:bodyPr>
          <a:lstStyle>
            <a:lvl1pPr>
              <a:defRPr sz="2400" b="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6200" y="990600"/>
            <a:ext cx="4629150" cy="48768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2057400"/>
            <a:ext cx="2948940" cy="38100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E04FCF5-F5C7-4336-81C1-A45EDF2C861E}" type="datetime1">
              <a:rPr lang="ko-KR" altLang="en-US" smtClean="0"/>
              <a:pPr>
                <a:defRPr/>
              </a:pPr>
              <a:t>2022-02-10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E8E8922-007C-421A-8F40-A7436522F49D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552148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33845" y="365760"/>
            <a:ext cx="78867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3845" y="1828801"/>
            <a:ext cx="788670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2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>
              <a:defRPr/>
            </a:pPr>
            <a:fld id="{8D8BAFA7-09FE-46CC-AA33-245A161EB404}" type="datetime1">
              <a:rPr lang="ko-KR" altLang="en-US" smtClean="0"/>
              <a:pPr>
                <a:defRPr/>
              </a:pPr>
              <a:t>2022-02-10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2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63145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2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0D8AFD25-C6EC-49E7-BD57-515432D928A6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359184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42" r:id="rId1"/>
    <p:sldLayoutId id="2147484043" r:id="rId2"/>
    <p:sldLayoutId id="2147484044" r:id="rId3"/>
    <p:sldLayoutId id="2147484045" r:id="rId4"/>
    <p:sldLayoutId id="2147484046" r:id="rId5"/>
    <p:sldLayoutId id="2147484047" r:id="rId6"/>
    <p:sldLayoutId id="2147484048" r:id="rId7"/>
    <p:sldLayoutId id="2147484049" r:id="rId8"/>
    <p:sldLayoutId id="2147484050" r:id="rId9"/>
    <p:sldLayoutId id="2147484051" r:id="rId10"/>
    <p:sldLayoutId id="2147484052" r:id="rId11"/>
  </p:sldLayoutIdLst>
  <p:hf hdr="0" ftr="0" dt="0"/>
  <p:txStyles>
    <p:titleStyle>
      <a:lvl1pPr algn="l" defTabSz="685800" rtl="0" eaLnBrk="1" latinLnBrk="1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1" hangingPunct="1">
        <a:lnSpc>
          <a:spcPct val="90000"/>
        </a:lnSpc>
        <a:spcBef>
          <a:spcPts val="750"/>
        </a:spcBef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1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1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1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1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1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1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1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1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2-4-2(&#54588;&#48279;%20&#53580;&#51060;&#48660;&#51012;%20&#51060;&#50857;&#54620;%20&#45936;&#51060;&#53552;%20&#48516;&#49437;).pptx#-1,4,PowerPoint &#54532;&#47112;&#51232;&#53580;&#51060;&#49496;" TargetMode="External"/><Relationship Id="rId2" Type="http://schemas.openxmlformats.org/officeDocument/2006/relationships/hyperlink" Target="2-4-1(&#45936;&#51060;&#53552;%20&#49688;&#51665;).pptx#-1,4,PowerPoint &#54532;&#47112;&#51232;&#53580;&#51060;&#49496;" TargetMode="External"/><Relationship Id="rId1" Type="http://schemas.openxmlformats.org/officeDocument/2006/relationships/slideLayout" Target="../slideLayouts/slideLayout1.xml"/><Relationship Id="rId5" Type="http://schemas.openxmlformats.org/officeDocument/2006/relationships/slide" Target="slide4.xml"/><Relationship Id="rId4" Type="http://schemas.openxmlformats.org/officeDocument/2006/relationships/slide" Target="slide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타원 38"/>
          <p:cNvSpPr/>
          <p:nvPr/>
        </p:nvSpPr>
        <p:spPr>
          <a:xfrm>
            <a:off x="107504" y="116632"/>
            <a:ext cx="4778619" cy="4608512"/>
          </a:xfrm>
          <a:prstGeom prst="ellipse">
            <a:avLst/>
          </a:prstGeom>
          <a:ln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3" name="모서리가 둥근 직사각형 32"/>
          <p:cNvSpPr/>
          <p:nvPr/>
        </p:nvSpPr>
        <p:spPr bwMode="auto">
          <a:xfrm>
            <a:off x="3874993" y="4537847"/>
            <a:ext cx="540000" cy="540000"/>
          </a:xfrm>
          <a:prstGeom prst="roundRect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pc="-100" smtClean="0">
                <a:effectLst/>
                <a:latin typeface="HY견고딕" pitchFamily="18" charset="-127"/>
                <a:ea typeface="HY견고딕" pitchFamily="18" charset="-127"/>
              </a:rPr>
              <a:t>4</a:t>
            </a:r>
            <a:endParaRPr kumimoji="0" lang="ko-KR" altLang="en-US" spc="-100" dirty="0"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383566" y="2326521"/>
            <a:ext cx="4214810" cy="86177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>
              <a:spcBef>
                <a:spcPts val="0"/>
              </a:spcBef>
              <a:defRPr/>
            </a:pPr>
            <a:r>
              <a:rPr kumimoji="0" lang="ko-KR" altLang="en-US" sz="5000" b="1" smtClean="0">
                <a:solidFill>
                  <a:schemeClr val="bg1"/>
                </a:solidFill>
                <a:effectLst/>
                <a:latin typeface="+mj-ea"/>
                <a:ea typeface="+mj-ea"/>
              </a:rPr>
              <a:t>엑셀의 기초</a:t>
            </a:r>
            <a:endParaRPr kumimoji="0" lang="en-US" altLang="ko-KR" sz="5000" b="1" dirty="0" smtClean="0">
              <a:solidFill>
                <a:schemeClr val="bg1"/>
              </a:solidFill>
              <a:effectLst/>
              <a:latin typeface="+mj-ea"/>
              <a:ea typeface="+mj-ea"/>
            </a:endParaRPr>
          </a:p>
        </p:txBody>
      </p:sp>
      <p:sp>
        <p:nvSpPr>
          <p:cNvPr id="18" name="모서리가 둥근 직사각형 17"/>
          <p:cNvSpPr/>
          <p:nvPr/>
        </p:nvSpPr>
        <p:spPr bwMode="auto">
          <a:xfrm>
            <a:off x="2046813" y="980728"/>
            <a:ext cx="900000" cy="900000"/>
          </a:xfrm>
          <a:prstGeom prst="round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6000" b="1" spc="-100" smtClean="0">
                <a:solidFill>
                  <a:schemeClr val="tx1"/>
                </a:solidFill>
                <a:effectLst/>
                <a:latin typeface="+mj-ea"/>
                <a:ea typeface="+mj-ea"/>
              </a:rPr>
              <a:t>Ⅱ</a:t>
            </a:r>
            <a:endParaRPr kumimoji="0" lang="ko-KR" altLang="en-US" sz="6000" b="1" spc="-100" dirty="0">
              <a:solidFill>
                <a:schemeClr val="tx1"/>
              </a:solidFill>
              <a:effectLst/>
              <a:latin typeface="+mj-ea"/>
              <a:ea typeface="+mj-ea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524131" y="4506035"/>
            <a:ext cx="420179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b="1" smtClean="0">
                <a:solidFill>
                  <a:schemeClr val="accent5"/>
                </a:solidFill>
                <a:effectLst/>
                <a:latin typeface="+mn-ea"/>
                <a:ea typeface="+mn-ea"/>
              </a:rPr>
              <a:t>데이터</a:t>
            </a:r>
            <a:r>
              <a:rPr lang="en-US" altLang="ko-KR" b="1" smtClean="0">
                <a:solidFill>
                  <a:schemeClr val="accent5"/>
                </a:solidFill>
                <a:effectLst/>
                <a:latin typeface="+mn-ea"/>
                <a:ea typeface="+mn-ea"/>
              </a:rPr>
              <a:t> </a:t>
            </a:r>
            <a:r>
              <a:rPr lang="ko-KR" altLang="en-US" b="1" smtClean="0">
                <a:solidFill>
                  <a:schemeClr val="accent5"/>
                </a:solidFill>
                <a:effectLst/>
                <a:latin typeface="+mn-ea"/>
                <a:ea typeface="+mn-ea"/>
              </a:rPr>
              <a:t>수집과 분석</a:t>
            </a:r>
            <a:endParaRPr lang="ko-KR" altLang="en-US" b="1" dirty="0">
              <a:solidFill>
                <a:schemeClr val="accent5"/>
              </a:solidFill>
              <a:effectLst/>
              <a:latin typeface="+mn-ea"/>
              <a:ea typeface="+mn-ea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779913" y="5134682"/>
            <a:ext cx="2924198" cy="553998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en-US" altLang="ko-KR" sz="3000" b="1" dirty="0" smtClean="0">
                <a:effectLst/>
                <a:latin typeface="+mn-ea"/>
                <a:ea typeface="+mn-ea"/>
              </a:rPr>
              <a:t>01</a:t>
            </a:r>
            <a:r>
              <a:rPr lang="en-US" altLang="ko-KR" sz="3000" b="1" smtClean="0">
                <a:effectLst/>
                <a:latin typeface="+mn-ea"/>
                <a:ea typeface="+mn-ea"/>
              </a:rPr>
              <a:t>. </a:t>
            </a:r>
            <a:r>
              <a:rPr lang="ko-KR" altLang="en-US" sz="3000" b="1" smtClean="0">
                <a:effectLst/>
                <a:latin typeface="+mn-ea"/>
                <a:ea typeface="+mn-ea"/>
              </a:rPr>
              <a:t>데이터 수집</a:t>
            </a:r>
            <a:endParaRPr lang="ko-KR" altLang="en-US" sz="3000" b="1" dirty="0">
              <a:effectLst/>
              <a:latin typeface="+mn-ea"/>
              <a:ea typeface="+mn-ea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059832" y="5638738"/>
            <a:ext cx="6328977" cy="553998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en-US" altLang="ko-KR" sz="3000" b="1" dirty="0" smtClean="0">
                <a:effectLst/>
                <a:latin typeface="+mn-ea"/>
                <a:ea typeface="+mn-ea"/>
              </a:rPr>
              <a:t>02</a:t>
            </a:r>
            <a:r>
              <a:rPr lang="en-US" altLang="ko-KR" sz="3000" b="1" smtClean="0">
                <a:effectLst/>
                <a:latin typeface="+mn-ea"/>
                <a:ea typeface="+mn-ea"/>
              </a:rPr>
              <a:t>. </a:t>
            </a:r>
            <a:r>
              <a:rPr lang="ko-KR" altLang="en-US" sz="3000" b="1" spc="-300" smtClean="0">
                <a:effectLst/>
                <a:latin typeface="+mn-ea"/>
                <a:ea typeface="+mn-ea"/>
              </a:rPr>
              <a:t>피벗 테이블을 이용한 데이터 분석</a:t>
            </a:r>
            <a:endParaRPr lang="ko-KR" altLang="en-US" sz="3000" b="1" spc="-300" dirty="0">
              <a:effectLst/>
              <a:latin typeface="+mn-ea"/>
              <a:ea typeface="+mn-ea"/>
            </a:endParaRPr>
          </a:p>
        </p:txBody>
      </p:sp>
      <p:sp>
        <p:nvSpPr>
          <p:cNvPr id="32" name="텍스트 개체 틀 10"/>
          <p:cNvSpPr txBox="1">
            <a:spLocks/>
          </p:cNvSpPr>
          <p:nvPr/>
        </p:nvSpPr>
        <p:spPr>
          <a:xfrm>
            <a:off x="11532" y="6401222"/>
            <a:ext cx="1317155" cy="400110"/>
          </a:xfrm>
          <a:prstGeom prst="rect">
            <a:avLst/>
          </a:prstGeom>
        </p:spPr>
        <p:txBody>
          <a:bodyPr vert="horz" wrap="none" lIns="91440" tIns="45720" rIns="91440" bIns="45720" rtlCol="0" anchor="ctr">
            <a:spAutoFit/>
          </a:bodyPr>
          <a:lstStyle>
            <a:lvl1pPr marL="342900" indent="-342900" algn="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ko-KR" dirty="0" smtClean="0"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mtClean="0"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r>
              <a:rPr lang="ko-KR" altLang="en-US" smtClean="0"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ko-KR" smtClean="0"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82~103</a:t>
            </a:r>
            <a:endParaRPr lang="ko-KR" altLang="en-US" dirty="0"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779912" y="6142794"/>
            <a:ext cx="4213013" cy="553998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en-US" altLang="ko-KR" sz="3000" b="1" dirty="0" smtClean="0">
                <a:effectLst/>
                <a:latin typeface="+mn-ea"/>
                <a:ea typeface="+mn-ea"/>
              </a:rPr>
              <a:t>03</a:t>
            </a:r>
            <a:r>
              <a:rPr lang="en-US" altLang="ko-KR" sz="3000" b="1" smtClean="0">
                <a:effectLst/>
                <a:latin typeface="+mn-ea"/>
                <a:ea typeface="+mn-ea"/>
              </a:rPr>
              <a:t>. </a:t>
            </a:r>
            <a:r>
              <a:rPr lang="ko-KR" altLang="en-US" sz="3000" b="1" smtClean="0">
                <a:effectLst/>
                <a:latin typeface="+mn-ea"/>
                <a:ea typeface="+mn-ea"/>
              </a:rPr>
              <a:t>시각적 분석과 예측</a:t>
            </a:r>
            <a:endParaRPr lang="ko-KR" altLang="en-US" sz="3000" b="1" spc="-250" dirty="0">
              <a:effectLst/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100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1" name="텍스트 개체 틀 7"/>
          <p:cNvSpPr txBox="1">
            <a:spLocks/>
          </p:cNvSpPr>
          <p:nvPr/>
        </p:nvSpPr>
        <p:spPr>
          <a:xfrm>
            <a:off x="611560" y="1700808"/>
            <a:ext cx="7848872" cy="3683060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82563" indent="-182563">
              <a:lnSpc>
                <a:spcPts val="4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0" lang="ko-KR" altLang="en-US" sz="3000" spc="-90" smtClean="0">
                <a:effectLst/>
                <a:latin typeface="맑은 고딕" pitchFamily="50" charset="-127"/>
                <a:ea typeface="맑은 고딕" pitchFamily="50" charset="-127"/>
              </a:rPr>
              <a:t>셀 </a:t>
            </a:r>
            <a:r>
              <a:rPr kumimoji="0" lang="ko-KR" altLang="en-US" sz="3000" spc="-90">
                <a:effectLst/>
                <a:latin typeface="맑은 고딕" pitchFamily="50" charset="-127"/>
                <a:ea typeface="맑은 고딕" pitchFamily="50" charset="-127"/>
              </a:rPr>
              <a:t>안에 있는 작은 차트로</a:t>
            </a:r>
            <a:r>
              <a:rPr kumimoji="0" lang="en-US" altLang="ko-KR" sz="3000" spc="-9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90">
                <a:effectLst/>
                <a:latin typeface="맑은 고딕" pitchFamily="50" charset="-127"/>
                <a:ea typeface="맑은 고딕" pitchFamily="50" charset="-127"/>
              </a:rPr>
              <a:t>간단하게 데이터의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추이 곡선만 나타내고자 할 때 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사용</a:t>
            </a:r>
            <a:endParaRPr kumimoji="0" lang="en-US" altLang="ko-KR" sz="3000" spc="-100" smtClean="0">
              <a:effectLst/>
              <a:latin typeface="맑은 고딕" pitchFamily="50" charset="-127"/>
              <a:ea typeface="맑은 고딕" pitchFamily="50" charset="-127"/>
            </a:endParaRPr>
          </a:p>
          <a:p>
            <a:pPr marL="182563" indent="-182563">
              <a:lnSpc>
                <a:spcPts val="4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지정한 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데이터 범위에 대해 셀 별로 차트가 들</a:t>
            </a:r>
            <a:r>
              <a:rPr kumimoji="0" lang="ko-KR" altLang="en-US" sz="3000" spc="-110">
                <a:effectLst/>
                <a:latin typeface="맑은 고딕" pitchFamily="50" charset="-127"/>
                <a:ea typeface="맑은 고딕" pitchFamily="50" charset="-127"/>
              </a:rPr>
              <a:t>어가 데이터를 시각적으로 보여주어 데이터의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변화를 쉽게 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파악</a:t>
            </a:r>
            <a:endParaRPr kumimoji="0" lang="en-US" altLang="ko-KR" sz="3000" spc="-100" smtClean="0">
              <a:effectLst/>
              <a:latin typeface="맑은 고딕" pitchFamily="50" charset="-127"/>
              <a:ea typeface="맑은 고딕" pitchFamily="50" charset="-127"/>
            </a:endParaRPr>
          </a:p>
          <a:p>
            <a:pPr marL="182563" indent="-182563">
              <a:lnSpc>
                <a:spcPts val="4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0" lang="en-US" altLang="ko-KR" sz="3000" spc="-90" smtClean="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90">
                <a:effectLst/>
                <a:latin typeface="맑은 고딕" pitchFamily="50" charset="-127"/>
                <a:ea typeface="맑은 고딕" pitchFamily="50" charset="-127"/>
              </a:rPr>
              <a:t>삽입</a:t>
            </a:r>
            <a:r>
              <a:rPr kumimoji="0" lang="en-US" altLang="ko-KR" sz="3000" spc="-9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90" smtClean="0">
                <a:effectLst/>
                <a:latin typeface="맑은 고딕" pitchFamily="50" charset="-127"/>
                <a:ea typeface="맑은 고딕" pitchFamily="50" charset="-127"/>
              </a:rPr>
              <a:t>탭</a:t>
            </a:r>
            <a:r>
              <a:rPr kumimoji="0" lang="en-US" altLang="ko-KR" sz="3000" spc="-90" smtClean="0">
                <a:effectLst/>
                <a:latin typeface="맑은 고딕" pitchFamily="50" charset="-127"/>
                <a:ea typeface="맑은 고딕" pitchFamily="50" charset="-127"/>
              </a:rPr>
              <a:t>-[</a:t>
            </a:r>
            <a:r>
              <a:rPr kumimoji="0" lang="ko-KR" altLang="en-US" sz="3000" spc="-90">
                <a:effectLst/>
                <a:latin typeface="맑은 고딕" pitchFamily="50" charset="-127"/>
                <a:ea typeface="맑은 고딕" pitchFamily="50" charset="-127"/>
              </a:rPr>
              <a:t>스파크라인</a:t>
            </a:r>
            <a:r>
              <a:rPr kumimoji="0" lang="en-US" altLang="ko-KR" sz="3000" spc="-9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90">
                <a:effectLst/>
                <a:latin typeface="맑은 고딕" pitchFamily="50" charset="-127"/>
                <a:ea typeface="맑은 고딕" pitchFamily="50" charset="-127"/>
              </a:rPr>
              <a:t>그룹에서 꺾은선형</a:t>
            </a:r>
            <a:r>
              <a:rPr kumimoji="0" lang="en-US" altLang="ko-KR" sz="3000" spc="-9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90">
                <a:effectLst/>
                <a:latin typeface="맑은 고딕" pitchFamily="50" charset="-127"/>
                <a:ea typeface="맑은 고딕" pitchFamily="50" charset="-127"/>
              </a:rPr>
              <a:t>열</a:t>
            </a:r>
            <a:r>
              <a:rPr kumimoji="0" lang="en-US" altLang="ko-KR" sz="3000" spc="-90">
                <a:effectLst/>
                <a:latin typeface="맑은 고딕" pitchFamily="50" charset="-127"/>
                <a:ea typeface="맑은 고딕" pitchFamily="50" charset="-127"/>
              </a:rPr>
              <a:t>,</a:t>
            </a:r>
            <a:r>
              <a:rPr kumimoji="0" lang="en-US" altLang="ko-KR" sz="3000" spc="-16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승패 등의 스파크라인 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종류 선택</a:t>
            </a:r>
            <a:endParaRPr kumimoji="0" lang="en-US" altLang="ko-KR" sz="3000" spc="-10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8" name="직사각형 7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2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10" name="텍스트 개체 틀 7"/>
          <p:cNvSpPr txBox="1">
            <a:spLocks/>
          </p:cNvSpPr>
          <p:nvPr/>
        </p:nvSpPr>
        <p:spPr>
          <a:xfrm>
            <a:off x="1115616" y="1067192"/>
            <a:ext cx="2140330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스파크라인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179512" y="142852"/>
            <a:ext cx="4964281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03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시각적 분석과 예측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016757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3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1749197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시나리오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1" name="텍스트 개체 틀 7"/>
          <p:cNvSpPr txBox="1">
            <a:spLocks/>
          </p:cNvSpPr>
          <p:nvPr/>
        </p:nvSpPr>
        <p:spPr>
          <a:xfrm>
            <a:off x="611560" y="1700808"/>
            <a:ext cx="7848872" cy="1631216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>
              <a:lnSpc>
                <a:spcPts val="4000"/>
              </a:lnSpc>
              <a:spcBef>
                <a:spcPts val="0"/>
              </a:spcBef>
            </a:pPr>
            <a:r>
              <a:rPr kumimoji="0" lang="ko-KR" altLang="en-US" sz="3000" spc="-160" smtClean="0">
                <a:effectLst/>
                <a:latin typeface="맑은 고딕" pitchFamily="50" charset="-127"/>
                <a:ea typeface="맑은 고딕" pitchFamily="50" charset="-127"/>
              </a:rPr>
              <a:t>변화 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요소가 많아 계산 결과 값을 예측하기 어려울 때 변화 요소마다 가상 값을 지정하여 수식의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 결과값을 예측하는 </a:t>
            </a:r>
            <a:r>
              <a:rPr kumimoji="0" lang="ko-KR" altLang="en-US" sz="3000" spc="-130" smtClean="0">
                <a:effectLst/>
                <a:latin typeface="맑은 고딕" pitchFamily="50" charset="-127"/>
                <a:ea typeface="맑은 고딕" pitchFamily="50" charset="-127"/>
              </a:rPr>
              <a:t>기능</a:t>
            </a:r>
            <a:endParaRPr kumimoji="0" lang="en-US" altLang="ko-KR" sz="3000" spc="-13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0" name="모서리가 둥근 직사각형 9"/>
          <p:cNvSpPr/>
          <p:nvPr/>
        </p:nvSpPr>
        <p:spPr>
          <a:xfrm>
            <a:off x="179512" y="142852"/>
            <a:ext cx="4964281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03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시각적 분석과 예측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101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549383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3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1749197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시나리오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1" name="텍스트 개체 틀 7"/>
          <p:cNvSpPr txBox="1">
            <a:spLocks/>
          </p:cNvSpPr>
          <p:nvPr/>
        </p:nvSpPr>
        <p:spPr>
          <a:xfrm>
            <a:off x="611560" y="1700808"/>
            <a:ext cx="7848872" cy="3836948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82563" indent="-182563">
              <a:lnSpc>
                <a:spcPts val="4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0" lang="ko-KR" altLang="en-US" sz="3000" spc="-150" smtClean="0">
                <a:effectLst/>
                <a:latin typeface="맑은 고딕" pitchFamily="50" charset="-127"/>
                <a:ea typeface="맑은 고딕" pitchFamily="50" charset="-127"/>
              </a:rPr>
              <a:t>변경 </a:t>
            </a:r>
            <a:r>
              <a:rPr kumimoji="0" lang="ko-KR" altLang="en-US" sz="3000" spc="-150">
                <a:effectLst/>
                <a:latin typeface="맑은 고딕" pitchFamily="50" charset="-127"/>
                <a:ea typeface="맑은 고딕" pitchFamily="50" charset="-127"/>
              </a:rPr>
              <a:t>요소가 되는 값을 ‘변경 셀’이라 하며 하나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의 시나리오에 최대 </a:t>
            </a:r>
            <a:r>
              <a:rPr kumimoji="0" lang="en-US" altLang="ko-KR" sz="3000" spc="-160">
                <a:effectLst/>
                <a:latin typeface="맑은 고딕" pitchFamily="50" charset="-127"/>
                <a:ea typeface="맑은 고딕" pitchFamily="50" charset="-127"/>
              </a:rPr>
              <a:t>32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개까지 변경 셀을 </a:t>
            </a:r>
            <a:r>
              <a:rPr kumimoji="0" lang="ko-KR" altLang="en-US" sz="3000" spc="-160" smtClean="0">
                <a:effectLst/>
                <a:latin typeface="맑은 고딕" pitchFamily="50" charset="-127"/>
                <a:ea typeface="맑은 고딕" pitchFamily="50" charset="-127"/>
              </a:rPr>
              <a:t>지정</a:t>
            </a:r>
            <a:endParaRPr kumimoji="0" lang="en-US" altLang="ko-KR" sz="3000" spc="-160">
              <a:effectLst/>
              <a:latin typeface="맑은 고딕" pitchFamily="50" charset="-127"/>
              <a:ea typeface="맑은 고딕" pitchFamily="50" charset="-127"/>
            </a:endParaRPr>
          </a:p>
          <a:p>
            <a:pPr marL="182563" indent="-182563">
              <a:lnSpc>
                <a:spcPts val="4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kumimoji="0" lang="en-US" altLang="ko-KR" sz="3000" spc="-160" smtClean="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데이터</a:t>
            </a:r>
            <a:r>
              <a:rPr kumimoji="0" lang="en-US" altLang="ko-KR" sz="3000" spc="-16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60" smtClean="0">
                <a:effectLst/>
                <a:latin typeface="맑은 고딕" pitchFamily="50" charset="-127"/>
                <a:ea typeface="맑은 고딕" pitchFamily="50" charset="-127"/>
              </a:rPr>
              <a:t>탭</a:t>
            </a:r>
            <a:r>
              <a:rPr kumimoji="0" lang="en-US" altLang="ko-KR" sz="3000" spc="-160" smtClean="0">
                <a:effectLst/>
                <a:latin typeface="맑은 고딕" pitchFamily="50" charset="-127"/>
                <a:ea typeface="맑은 고딕" pitchFamily="50" charset="-127"/>
              </a:rPr>
              <a:t>-[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예측</a:t>
            </a:r>
            <a:r>
              <a:rPr kumimoji="0" lang="en-US" altLang="ko-KR" sz="3000" spc="-16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60" smtClean="0">
                <a:effectLst/>
                <a:latin typeface="맑은 고딕" pitchFamily="50" charset="-127"/>
                <a:ea typeface="맑은 고딕" pitchFamily="50" charset="-127"/>
              </a:rPr>
              <a:t>그룹</a:t>
            </a:r>
            <a:r>
              <a:rPr kumimoji="0" lang="en-US" altLang="ko-KR" sz="3000" spc="-160" smtClean="0">
                <a:effectLst/>
                <a:latin typeface="맑은 고딕" pitchFamily="50" charset="-127"/>
                <a:ea typeface="맑은 고딕" pitchFamily="50" charset="-127"/>
              </a:rPr>
              <a:t>-[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가상 분석</a:t>
            </a:r>
            <a:r>
              <a:rPr kumimoji="0" lang="en-US" altLang="ko-KR" sz="3000" spc="-160" smtClean="0">
                <a:effectLst/>
                <a:latin typeface="맑은 고딕" pitchFamily="50" charset="-127"/>
                <a:ea typeface="맑은 고딕" pitchFamily="50" charset="-127"/>
              </a:rPr>
              <a:t>](    )-[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시나리오 관리자</a:t>
            </a:r>
            <a:r>
              <a:rPr kumimoji="0" lang="en-US" altLang="ko-KR" sz="3000" spc="-16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60" smtClean="0">
                <a:effectLst/>
                <a:latin typeface="맑은 고딕" pitchFamily="50" charset="-127"/>
                <a:ea typeface="맑은 고딕" pitchFamily="50" charset="-127"/>
              </a:rPr>
              <a:t>메뉴 선택</a:t>
            </a:r>
            <a:endParaRPr kumimoji="0" lang="en-US" altLang="ko-KR" sz="3000" spc="-160">
              <a:effectLst/>
              <a:latin typeface="맑은 고딕" pitchFamily="50" charset="-127"/>
              <a:ea typeface="맑은 고딕" pitchFamily="50" charset="-127"/>
            </a:endParaRPr>
          </a:p>
          <a:p>
            <a:pPr marL="182563" indent="-182563">
              <a:lnSpc>
                <a:spcPts val="4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kumimoji="0" lang="en-US" altLang="ko-KR" sz="3000" spc="-15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50">
                <a:effectLst/>
                <a:latin typeface="맑은 고딕" pitchFamily="50" charset="-127"/>
                <a:ea typeface="맑은 고딕" pitchFamily="50" charset="-127"/>
              </a:rPr>
              <a:t>시나리오 관리자</a:t>
            </a:r>
            <a:r>
              <a:rPr kumimoji="0" lang="en-US" altLang="ko-KR" sz="3000" spc="-15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50">
                <a:effectLst/>
                <a:latin typeface="맑은 고딕" pitchFamily="50" charset="-127"/>
                <a:ea typeface="맑은 고딕" pitchFamily="50" charset="-127"/>
              </a:rPr>
              <a:t>대화 상자에서 </a:t>
            </a:r>
            <a:r>
              <a:rPr kumimoji="0" lang="en-US" altLang="ko-KR" sz="3000" spc="-15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50">
                <a:effectLst/>
                <a:latin typeface="맑은 고딕" pitchFamily="50" charset="-127"/>
                <a:ea typeface="맑은 고딕" pitchFamily="50" charset="-127"/>
              </a:rPr>
              <a:t>추가</a:t>
            </a:r>
            <a:r>
              <a:rPr kumimoji="0" lang="en-US" altLang="ko-KR" sz="3000" spc="-15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50">
                <a:effectLst/>
                <a:latin typeface="맑은 고딕" pitchFamily="50" charset="-127"/>
                <a:ea typeface="맑은 고딕" pitchFamily="50" charset="-127"/>
              </a:rPr>
              <a:t>버튼을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200">
                <a:effectLst/>
                <a:latin typeface="맑은 고딕" pitchFamily="50" charset="-127"/>
                <a:ea typeface="맑은 고딕" pitchFamily="50" charset="-127"/>
              </a:rPr>
              <a:t>누르고 </a:t>
            </a:r>
            <a:r>
              <a:rPr kumimoji="0" lang="en-US" altLang="ko-KR" sz="3000" spc="-20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200">
                <a:effectLst/>
                <a:latin typeface="맑은 고딕" pitchFamily="50" charset="-127"/>
                <a:ea typeface="맑은 고딕" pitchFamily="50" charset="-127"/>
              </a:rPr>
              <a:t>시나리오 추가</a:t>
            </a:r>
            <a:r>
              <a:rPr kumimoji="0" lang="en-US" altLang="ko-KR" sz="3000" spc="-20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200">
                <a:effectLst/>
                <a:latin typeface="맑은 고딕" pitchFamily="50" charset="-127"/>
                <a:ea typeface="맑은 고딕" pitchFamily="50" charset="-127"/>
              </a:rPr>
              <a:t>대화 상자에서 시나리오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 이름과 변경 셀을 설정하고 </a:t>
            </a:r>
            <a:r>
              <a:rPr kumimoji="0" lang="en-US" altLang="ko-KR" sz="3000" spc="-16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확인</a:t>
            </a:r>
            <a:r>
              <a:rPr kumimoji="0" lang="en-US" altLang="ko-KR" sz="3000" spc="-16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60" smtClean="0">
                <a:effectLst/>
                <a:latin typeface="맑은 고딕" pitchFamily="50" charset="-127"/>
                <a:ea typeface="맑은 고딕" pitchFamily="50" charset="-127"/>
              </a:rPr>
              <a:t>버튼</a:t>
            </a:r>
            <a:endParaRPr kumimoji="0" lang="en-US" altLang="ko-KR" sz="3000" spc="-16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0" name="모서리가 둥근 직사각형 9"/>
          <p:cNvSpPr/>
          <p:nvPr/>
        </p:nvSpPr>
        <p:spPr>
          <a:xfrm>
            <a:off x="179512" y="142852"/>
            <a:ext cx="4964281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03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시각적 분석과 예측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101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52792" y="2780928"/>
            <a:ext cx="360000" cy="586047"/>
          </a:xfrm>
          <a:prstGeom prst="rect">
            <a:avLst/>
          </a:prstGeom>
          <a:ln w="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842303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800" y="2132856"/>
            <a:ext cx="4680000" cy="3807151"/>
          </a:xfrm>
          <a:prstGeom prst="rect">
            <a:avLst/>
          </a:prstGeom>
        </p:spPr>
      </p:pic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3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1749197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시나리오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0" name="모서리가 둥근 직사각형 9"/>
          <p:cNvSpPr/>
          <p:nvPr/>
        </p:nvSpPr>
        <p:spPr>
          <a:xfrm>
            <a:off x="179512" y="142852"/>
            <a:ext cx="4964281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03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시각적 분석과 예측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101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3645040" y="2433625"/>
            <a:ext cx="52706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ko-KR" altLang="en-US" sz="2800" spc="-13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❶</a:t>
            </a:r>
            <a:endParaRPr lang="ko-KR" altLang="en-US" sz="2800"/>
          </a:p>
        </p:txBody>
      </p:sp>
      <p:sp>
        <p:nvSpPr>
          <p:cNvPr id="14" name="직사각형 13"/>
          <p:cNvSpPr/>
          <p:nvPr/>
        </p:nvSpPr>
        <p:spPr>
          <a:xfrm>
            <a:off x="3645040" y="2785614"/>
            <a:ext cx="52706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ko-KR" altLang="en-US" sz="2800" spc="-13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❷</a:t>
            </a:r>
            <a:endParaRPr lang="ko-KR" altLang="en-US" sz="2800"/>
          </a:p>
        </p:txBody>
      </p:sp>
      <p:sp>
        <p:nvSpPr>
          <p:cNvPr id="15" name="직사각형 14"/>
          <p:cNvSpPr/>
          <p:nvPr/>
        </p:nvSpPr>
        <p:spPr>
          <a:xfrm>
            <a:off x="3645040" y="3131565"/>
            <a:ext cx="52706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ko-KR" altLang="en-US" sz="2800" spc="-13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❸</a:t>
            </a:r>
            <a:endParaRPr lang="ko-KR" altLang="en-US" sz="2800"/>
          </a:p>
        </p:txBody>
      </p:sp>
      <p:sp>
        <p:nvSpPr>
          <p:cNvPr id="16" name="직사각형 15"/>
          <p:cNvSpPr/>
          <p:nvPr/>
        </p:nvSpPr>
        <p:spPr>
          <a:xfrm>
            <a:off x="3645040" y="3495804"/>
            <a:ext cx="52706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ko-KR" altLang="en-US" sz="2800" spc="-13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❹</a:t>
            </a:r>
            <a:endParaRPr lang="ko-KR" altLang="en-US" sz="2800"/>
          </a:p>
        </p:txBody>
      </p:sp>
      <p:sp>
        <p:nvSpPr>
          <p:cNvPr id="18" name="직사각형 17"/>
          <p:cNvSpPr/>
          <p:nvPr/>
        </p:nvSpPr>
        <p:spPr>
          <a:xfrm>
            <a:off x="3645040" y="3850899"/>
            <a:ext cx="52706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ko-KR" altLang="en-US" sz="2800" spc="-13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❺</a:t>
            </a:r>
            <a:endParaRPr lang="ko-KR" altLang="en-US" sz="2800"/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4488" y="2479633"/>
            <a:ext cx="3960000" cy="3460374"/>
          </a:xfrm>
          <a:prstGeom prst="rect">
            <a:avLst/>
          </a:prstGeom>
        </p:spPr>
      </p:pic>
      <p:sp>
        <p:nvSpPr>
          <p:cNvPr id="3" name="직사각형 2"/>
          <p:cNvSpPr/>
          <p:nvPr/>
        </p:nvSpPr>
        <p:spPr>
          <a:xfrm>
            <a:off x="5724128" y="2310514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ko-KR" altLang="en-US" sz="280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❻</a:t>
            </a:r>
            <a:endParaRPr lang="ko-KR" altLang="en-US" sz="2800"/>
          </a:p>
        </p:txBody>
      </p:sp>
      <p:sp>
        <p:nvSpPr>
          <p:cNvPr id="5" name="직사각형 4"/>
          <p:cNvSpPr/>
          <p:nvPr/>
        </p:nvSpPr>
        <p:spPr>
          <a:xfrm>
            <a:off x="5540429" y="3088368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ko-KR" altLang="en-US" sz="280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❼</a:t>
            </a:r>
            <a:endParaRPr lang="ko-KR" altLang="en-US" sz="2800"/>
          </a:p>
        </p:txBody>
      </p:sp>
    </p:spTree>
    <p:extLst>
      <p:ext uri="{BB962C8B-B14F-4D97-AF65-F5344CB8AC3E}">
        <p14:creationId xmlns:p14="http://schemas.microsoft.com/office/powerpoint/2010/main" val="835137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3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1749197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시나리오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1" name="텍스트 개체 틀 7"/>
          <p:cNvSpPr txBox="1">
            <a:spLocks/>
          </p:cNvSpPr>
          <p:nvPr/>
        </p:nvSpPr>
        <p:spPr>
          <a:xfrm>
            <a:off x="611560" y="1772816"/>
            <a:ext cx="7848872" cy="2838021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>
              <a:lnSpc>
                <a:spcPts val="4000"/>
              </a:lnSpc>
              <a:spcBef>
                <a:spcPts val="0"/>
              </a:spcBef>
            </a:pPr>
            <a:r>
              <a:rPr kumimoji="0" lang="ko-KR" altLang="en-US" sz="280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❶ </a:t>
            </a:r>
            <a:r>
              <a:rPr kumimoji="0" lang="ko-KR" altLang="en-US" sz="2800" smtClean="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추가</a:t>
            </a:r>
            <a:r>
              <a:rPr kumimoji="0" lang="en-US" altLang="ko-KR" sz="2800" smtClean="0">
                <a:effectLst/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2800" smtClean="0">
                <a:effectLst/>
                <a:latin typeface="맑은 고딕" pitchFamily="50" charset="-127"/>
                <a:ea typeface="맑은 고딕" pitchFamily="50" charset="-127"/>
              </a:rPr>
              <a:t>피새 시나리오를 작성한다</a:t>
            </a:r>
            <a:r>
              <a:rPr kumimoji="0" lang="en-US" altLang="ko-KR" sz="2800" smtClean="0">
                <a:effectLst/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 marL="420688" indent="-420688">
              <a:lnSpc>
                <a:spcPts val="4000"/>
              </a:lnSpc>
              <a:spcBef>
                <a:spcPts val="600"/>
              </a:spcBef>
            </a:pPr>
            <a:r>
              <a:rPr kumimoji="0" lang="ko-KR" altLang="en-US" sz="280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❷ </a:t>
            </a:r>
            <a:r>
              <a:rPr kumimoji="0" lang="ko-KR" altLang="en-US" sz="2800" smtClean="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삭제</a:t>
            </a:r>
            <a:r>
              <a:rPr kumimoji="0" lang="en-US" altLang="ko-KR" sz="2800" smtClean="0">
                <a:effectLst/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2800" smtClean="0">
                <a:effectLst/>
                <a:latin typeface="맑은 고딕" pitchFamily="50" charset="-127"/>
                <a:ea typeface="맑은 고딕" pitchFamily="50" charset="-127"/>
              </a:rPr>
              <a:t>선택한 시나리오를 삭제한다</a:t>
            </a:r>
            <a:r>
              <a:rPr kumimoji="0" lang="en-US" altLang="ko-KR" sz="2800" smtClean="0">
                <a:effectLst/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>
              <a:lnSpc>
                <a:spcPts val="4000"/>
              </a:lnSpc>
              <a:spcBef>
                <a:spcPts val="600"/>
              </a:spcBef>
            </a:pPr>
            <a:r>
              <a:rPr kumimoji="0" lang="ko-KR" altLang="en-US" sz="2800" spc="-21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❸ </a:t>
            </a:r>
            <a:r>
              <a:rPr kumimoji="0" lang="ko-KR" altLang="en-US" sz="2800" spc="-210" smtClean="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편집</a:t>
            </a:r>
            <a:r>
              <a:rPr kumimoji="0" lang="en-US" altLang="ko-KR" sz="2800" spc="-140" smtClean="0">
                <a:effectLst/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2800" spc="-140" smtClean="0">
                <a:effectLst/>
                <a:latin typeface="맑은 고딕" pitchFamily="50" charset="-127"/>
                <a:ea typeface="맑은 고딕" pitchFamily="50" charset="-127"/>
              </a:rPr>
              <a:t>오류 값의 표시 여부를 설정한다</a:t>
            </a:r>
            <a:r>
              <a:rPr kumimoji="0" lang="en-US" altLang="ko-KR" sz="2800" spc="-140" smtClean="0">
                <a:effectLst/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 marL="411163" indent="-411163">
              <a:lnSpc>
                <a:spcPts val="4000"/>
              </a:lnSpc>
              <a:spcBef>
                <a:spcPts val="600"/>
              </a:spcBef>
            </a:pPr>
            <a:r>
              <a:rPr kumimoji="0" lang="ko-KR" altLang="en-US" sz="2800" spc="-21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❹ </a:t>
            </a:r>
            <a:r>
              <a:rPr kumimoji="0" lang="ko-KR" altLang="en-US" sz="2800" spc="-210" smtClean="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병합</a:t>
            </a:r>
            <a:r>
              <a:rPr kumimoji="0" lang="en-US" altLang="ko-KR" sz="2800" spc="-210" smtClean="0">
                <a:effectLst/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2800" spc="-210" smtClean="0">
                <a:effectLst/>
                <a:latin typeface="맑은 고딕" pitchFamily="50" charset="-127"/>
                <a:ea typeface="맑은 고딕" pitchFamily="50" charset="-127"/>
              </a:rPr>
              <a:t>열려있는 다른 통합 문서의 시나리오를 현재 시트의 시나리오에 추가한</a:t>
            </a:r>
            <a:r>
              <a:rPr kumimoji="0" lang="ko-KR" altLang="en-US" sz="2800" spc="-140" smtClean="0">
                <a:effectLst/>
                <a:latin typeface="맑은 고딕" pitchFamily="50" charset="-127"/>
                <a:ea typeface="맑은 고딕" pitchFamily="50" charset="-127"/>
              </a:rPr>
              <a:t>다</a:t>
            </a:r>
            <a:r>
              <a:rPr kumimoji="0" lang="en-US" altLang="ko-KR" sz="2800" spc="-140" smtClean="0">
                <a:effectLst/>
                <a:latin typeface="맑은 고딕" pitchFamily="50" charset="-127"/>
                <a:ea typeface="맑은 고딕" pitchFamily="50" charset="-127"/>
              </a:rPr>
              <a:t>.</a:t>
            </a:r>
          </a:p>
        </p:txBody>
      </p:sp>
      <p:sp>
        <p:nvSpPr>
          <p:cNvPr id="8" name="모서리가 둥근 직사각형 7"/>
          <p:cNvSpPr/>
          <p:nvPr/>
        </p:nvSpPr>
        <p:spPr>
          <a:xfrm>
            <a:off x="179512" y="142852"/>
            <a:ext cx="4964281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03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시각적 분석과 예측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101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035816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3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1749197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시나리오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1" name="텍스트 개체 틀 7"/>
          <p:cNvSpPr txBox="1">
            <a:spLocks/>
          </p:cNvSpPr>
          <p:nvPr/>
        </p:nvSpPr>
        <p:spPr>
          <a:xfrm>
            <a:off x="611560" y="1772816"/>
            <a:ext cx="7848872" cy="2811026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438150" indent="-438150">
              <a:lnSpc>
                <a:spcPts val="4000"/>
              </a:lnSpc>
              <a:spcBef>
                <a:spcPts val="0"/>
              </a:spcBef>
            </a:pPr>
            <a:r>
              <a:rPr kumimoji="0" lang="ko-KR" altLang="en-US" sz="2800" spc="-210" smtClean="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❺ 요약</a:t>
            </a:r>
            <a:r>
              <a:rPr kumimoji="0" lang="en-US" altLang="ko-KR" sz="2800" spc="-180" smtClean="0">
                <a:effectLst/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2800" spc="-180">
                <a:effectLst/>
                <a:latin typeface="맑은 고딕" pitchFamily="50" charset="-127"/>
                <a:ea typeface="맑은 고딕" pitchFamily="50" charset="-127"/>
              </a:rPr>
              <a:t>시나리오 요약 보고서 또는 시나리오 피벗 테이블을 </a:t>
            </a:r>
            <a:r>
              <a:rPr kumimoji="0" lang="ko-KR" altLang="en-US" sz="2800" spc="-180" smtClean="0">
                <a:effectLst/>
                <a:latin typeface="맑은 고딕" pitchFamily="50" charset="-127"/>
                <a:ea typeface="맑은 고딕" pitchFamily="50" charset="-127"/>
              </a:rPr>
              <a:t>작성한다</a:t>
            </a:r>
            <a:r>
              <a:rPr kumimoji="0" lang="en-US" altLang="ko-KR" sz="2800" spc="-180">
                <a:effectLst/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 marL="438150" indent="-438150">
              <a:lnSpc>
                <a:spcPts val="4000"/>
              </a:lnSpc>
              <a:spcBef>
                <a:spcPts val="600"/>
              </a:spcBef>
            </a:pPr>
            <a:r>
              <a:rPr kumimoji="0" lang="ko-KR" altLang="en-US" sz="280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❻ 시나리오 이름</a:t>
            </a:r>
            <a:r>
              <a:rPr kumimoji="0" lang="en-US" altLang="ko-KR" sz="2800" spc="-180">
                <a:effectLst/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2800" spc="-180" smtClean="0">
                <a:effectLst/>
                <a:latin typeface="맑은 고딕" pitchFamily="50" charset="-127"/>
                <a:ea typeface="맑은 고딕" pitchFamily="50" charset="-127"/>
              </a:rPr>
              <a:t>시나리오 이름을 입력한다</a:t>
            </a:r>
            <a:r>
              <a:rPr kumimoji="0" lang="en-US" altLang="ko-KR" sz="2800" spc="-180" smtClean="0">
                <a:effectLst/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 marL="438150" indent="-438150">
              <a:lnSpc>
                <a:spcPts val="4000"/>
              </a:lnSpc>
              <a:spcBef>
                <a:spcPts val="600"/>
              </a:spcBef>
            </a:pPr>
            <a:r>
              <a:rPr kumimoji="0" lang="ko-KR" altLang="en-US" sz="280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❼ 변경 셀</a:t>
            </a:r>
            <a:r>
              <a:rPr kumimoji="0" lang="en-US" altLang="ko-KR" sz="2800" spc="-180">
                <a:effectLst/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2800" spc="-180">
                <a:effectLst/>
                <a:latin typeface="맑은 고딕" pitchFamily="50" charset="-127"/>
                <a:ea typeface="맑은 고딕" pitchFamily="50" charset="-127"/>
              </a:rPr>
              <a:t>시나리오를 통하여 값을 변경시킬 셀을 지정한다</a:t>
            </a:r>
            <a:r>
              <a:rPr kumimoji="0" lang="en-US" altLang="ko-KR" sz="2800" spc="-180">
                <a:effectLst/>
                <a:latin typeface="맑은 고딕" pitchFamily="50" charset="-127"/>
                <a:ea typeface="맑은 고딕" pitchFamily="50" charset="-127"/>
              </a:rPr>
              <a:t>(</a:t>
            </a:r>
            <a:r>
              <a:rPr kumimoji="0" lang="ko-KR" altLang="en-US" sz="2800" spc="-180">
                <a:effectLst/>
                <a:latin typeface="맑은 고딕" pitchFamily="50" charset="-127"/>
                <a:ea typeface="맑은 고딕" pitchFamily="50" charset="-127"/>
              </a:rPr>
              <a:t>여러 셀 지정 가능</a:t>
            </a:r>
            <a:r>
              <a:rPr kumimoji="0" lang="en-US" altLang="ko-KR" sz="2800" spc="-180">
                <a:effectLst/>
                <a:latin typeface="맑은 고딕" pitchFamily="50" charset="-127"/>
                <a:ea typeface="맑은 고딕" pitchFamily="50" charset="-127"/>
              </a:rPr>
              <a:t>).</a:t>
            </a:r>
          </a:p>
        </p:txBody>
      </p:sp>
      <p:sp>
        <p:nvSpPr>
          <p:cNvPr id="8" name="모서리가 둥근 직사각형 7"/>
          <p:cNvSpPr/>
          <p:nvPr/>
        </p:nvSpPr>
        <p:spPr>
          <a:xfrm>
            <a:off x="179512" y="142852"/>
            <a:ext cx="4964281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03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시각적 분석과 예측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101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720363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4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2265364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목표값 찾기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8" name="모서리가 둥근 직사각형 7"/>
          <p:cNvSpPr/>
          <p:nvPr/>
        </p:nvSpPr>
        <p:spPr>
          <a:xfrm>
            <a:off x="179512" y="142852"/>
            <a:ext cx="4964281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03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시각적 분석과 예측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101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0" name="텍스트 개체 틀 7"/>
          <p:cNvSpPr txBox="1">
            <a:spLocks/>
          </p:cNvSpPr>
          <p:nvPr/>
        </p:nvSpPr>
        <p:spPr>
          <a:xfrm>
            <a:off x="611560" y="1700808"/>
            <a:ext cx="7848872" cy="3760004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82563" indent="-182563">
              <a:lnSpc>
                <a:spcPts val="4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0" lang="ko-KR" altLang="en-US" sz="3000" spc="-140" smtClean="0">
                <a:effectLst/>
                <a:latin typeface="맑은 고딕" pitchFamily="50" charset="-127"/>
                <a:ea typeface="맑은 고딕" pitchFamily="50" charset="-127"/>
              </a:rPr>
              <a:t>수식의 </a:t>
            </a:r>
            <a:r>
              <a:rPr kumimoji="0" lang="ko-KR" altLang="en-US" sz="3000" spc="-140">
                <a:effectLst/>
                <a:latin typeface="맑은 고딕" pitchFamily="50" charset="-127"/>
                <a:ea typeface="맑은 고딕" pitchFamily="50" charset="-127"/>
              </a:rPr>
              <a:t>결과 값을 정한 후 그 결과를 구하는 데</a:t>
            </a:r>
            <a:r>
              <a:rPr kumimoji="0" lang="ko-KR" altLang="en-US" sz="3000" spc="-15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210">
                <a:effectLst/>
                <a:latin typeface="맑은 고딕" pitchFamily="50" charset="-127"/>
                <a:ea typeface="맑은 고딕" pitchFamily="50" charset="-127"/>
              </a:rPr>
              <a:t>필요한 입력 값을 찾는 기능으로 하나의 입력 값</a:t>
            </a:r>
            <a:r>
              <a:rPr kumimoji="0" lang="ko-KR" altLang="en-US" sz="3000" spc="-150">
                <a:effectLst/>
                <a:latin typeface="맑은 고딕" pitchFamily="50" charset="-127"/>
                <a:ea typeface="맑은 고딕" pitchFamily="50" charset="-127"/>
              </a:rPr>
              <a:t>만 변경하여 예측 값을 확인할 수 있음</a:t>
            </a:r>
            <a:endParaRPr kumimoji="0" lang="en-US" altLang="ko-KR" sz="3000" spc="-150">
              <a:effectLst/>
              <a:latin typeface="맑은 고딕" pitchFamily="50" charset="-127"/>
              <a:ea typeface="맑은 고딕" pitchFamily="50" charset="-127"/>
            </a:endParaRPr>
          </a:p>
          <a:p>
            <a:pPr marL="182563" indent="-182563">
              <a:lnSpc>
                <a:spcPts val="4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kumimoji="0" lang="en-US" altLang="ko-KR" sz="3000" spc="-16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데이터</a:t>
            </a:r>
            <a:r>
              <a:rPr kumimoji="0" lang="en-US" altLang="ko-KR" sz="3000" spc="-16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60" smtClean="0">
                <a:effectLst/>
                <a:latin typeface="맑은 고딕" pitchFamily="50" charset="-127"/>
                <a:ea typeface="맑은 고딕" pitchFamily="50" charset="-127"/>
              </a:rPr>
              <a:t>탭</a:t>
            </a:r>
            <a:r>
              <a:rPr kumimoji="0" lang="en-US" altLang="ko-KR" sz="3000" spc="-160" smtClean="0">
                <a:effectLst/>
                <a:latin typeface="맑은 고딕" pitchFamily="50" charset="-127"/>
                <a:ea typeface="맑은 고딕" pitchFamily="50" charset="-127"/>
              </a:rPr>
              <a:t>-[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예측</a:t>
            </a:r>
            <a:r>
              <a:rPr kumimoji="0" lang="en-US" altLang="ko-KR" sz="3000" spc="-16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60" smtClean="0">
                <a:effectLst/>
                <a:latin typeface="맑은 고딕" pitchFamily="50" charset="-127"/>
                <a:ea typeface="맑은 고딕" pitchFamily="50" charset="-127"/>
              </a:rPr>
              <a:t>그룹</a:t>
            </a:r>
            <a:r>
              <a:rPr kumimoji="0" lang="en-US" altLang="ko-KR" sz="3000" spc="-160" smtClean="0">
                <a:effectLst/>
                <a:latin typeface="맑은 고딕" pitchFamily="50" charset="-127"/>
                <a:ea typeface="맑은 고딕" pitchFamily="50" charset="-127"/>
              </a:rPr>
              <a:t>-[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가상 분석</a:t>
            </a:r>
            <a:r>
              <a:rPr kumimoji="0" lang="en-US" altLang="ko-KR" sz="3000" spc="-160" smtClean="0">
                <a:effectLst/>
                <a:latin typeface="맑은 고딕" pitchFamily="50" charset="-127"/>
                <a:ea typeface="맑은 고딕" pitchFamily="50" charset="-127"/>
              </a:rPr>
              <a:t>](    )-[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목표값</a:t>
            </a:r>
            <a:r>
              <a:rPr kumimoji="0" lang="ko-KR" altLang="en-US" sz="3000" spc="-15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90">
                <a:effectLst/>
                <a:latin typeface="맑은 고딕" pitchFamily="50" charset="-127"/>
                <a:ea typeface="맑은 고딕" pitchFamily="50" charset="-127"/>
              </a:rPr>
              <a:t>찾기</a:t>
            </a:r>
            <a:r>
              <a:rPr kumimoji="0" lang="en-US" altLang="ko-KR" sz="3000" spc="-19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90">
                <a:effectLst/>
                <a:latin typeface="맑은 고딕" pitchFamily="50" charset="-127"/>
                <a:ea typeface="맑은 고딕" pitchFamily="50" charset="-127"/>
              </a:rPr>
              <a:t>메뉴를 선택한 후 </a:t>
            </a:r>
            <a:r>
              <a:rPr kumimoji="0" lang="en-US" altLang="ko-KR" sz="3000" spc="-19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90">
                <a:effectLst/>
                <a:latin typeface="맑은 고딕" pitchFamily="50" charset="-127"/>
                <a:ea typeface="맑은 고딕" pitchFamily="50" charset="-127"/>
              </a:rPr>
              <a:t>목표값 찾기</a:t>
            </a:r>
            <a:r>
              <a:rPr kumimoji="0" lang="en-US" altLang="ko-KR" sz="3000" spc="-19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90">
                <a:effectLst/>
                <a:latin typeface="맑은 고딕" pitchFamily="50" charset="-127"/>
                <a:ea typeface="맑은 고딕" pitchFamily="50" charset="-127"/>
              </a:rPr>
              <a:t>대화 상자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에서 수식 셀</a:t>
            </a:r>
            <a:r>
              <a:rPr kumimoji="0" lang="en-US" altLang="ko-KR" sz="3000" spc="-18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찾는 값</a:t>
            </a:r>
            <a:r>
              <a:rPr kumimoji="0" lang="en-US" altLang="ko-KR" sz="3000" spc="-18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값을 바꿀 셀을 지정하고</a:t>
            </a:r>
            <a:r>
              <a:rPr kumimoji="0" lang="ko-KR" altLang="en-US" sz="3000" spc="-15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3000" spc="-15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50">
                <a:effectLst/>
                <a:latin typeface="맑은 고딕" pitchFamily="50" charset="-127"/>
                <a:ea typeface="맑은 고딕" pitchFamily="50" charset="-127"/>
              </a:rPr>
              <a:t>확인</a:t>
            </a:r>
            <a:r>
              <a:rPr kumimoji="0" lang="en-US" altLang="ko-KR" sz="3000" spc="-15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50" smtClean="0">
                <a:effectLst/>
                <a:latin typeface="맑은 고딕" pitchFamily="50" charset="-127"/>
                <a:ea typeface="맑은 고딕" pitchFamily="50" charset="-127"/>
              </a:rPr>
              <a:t>버튼</a:t>
            </a:r>
            <a:endParaRPr kumimoji="0" lang="en-US" altLang="ko-KR" sz="3000" spc="-15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pic>
        <p:nvPicPr>
          <p:cNvPr id="13" name="그림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42504" y="3287786"/>
            <a:ext cx="360000" cy="586047"/>
          </a:xfrm>
          <a:prstGeom prst="rect">
            <a:avLst/>
          </a:prstGeom>
          <a:ln w="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841447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4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2265364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목푯값 </a:t>
            </a: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찾기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8" name="모서리가 둥근 직사각형 7"/>
          <p:cNvSpPr/>
          <p:nvPr/>
        </p:nvSpPr>
        <p:spPr>
          <a:xfrm>
            <a:off x="179512" y="142852"/>
            <a:ext cx="4964281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03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시각적 분석과 예측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101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3928" y="4221078"/>
            <a:ext cx="2880000" cy="2169858"/>
          </a:xfrm>
          <a:prstGeom prst="rect">
            <a:avLst/>
          </a:prstGeom>
        </p:spPr>
      </p:pic>
      <p:sp>
        <p:nvSpPr>
          <p:cNvPr id="11" name="텍스트 개체 틀 7"/>
          <p:cNvSpPr txBox="1">
            <a:spLocks/>
          </p:cNvSpPr>
          <p:nvPr/>
        </p:nvSpPr>
        <p:spPr>
          <a:xfrm>
            <a:off x="611560" y="1772816"/>
            <a:ext cx="7848872" cy="2298065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>
              <a:lnSpc>
                <a:spcPts val="4000"/>
              </a:lnSpc>
              <a:spcBef>
                <a:spcPts val="0"/>
              </a:spcBef>
            </a:pPr>
            <a:r>
              <a:rPr kumimoji="0" lang="ko-KR" altLang="en-US" sz="280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❶ </a:t>
            </a:r>
            <a:r>
              <a:rPr kumimoji="0" lang="ko-KR" altLang="en-US" sz="2800" smtClean="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추가</a:t>
            </a:r>
            <a:r>
              <a:rPr kumimoji="0" lang="en-US" altLang="ko-KR" sz="2800" smtClean="0">
                <a:effectLst/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2800" smtClean="0">
                <a:effectLst/>
                <a:latin typeface="맑은 고딕" pitchFamily="50" charset="-127"/>
                <a:ea typeface="맑은 고딕" pitchFamily="50" charset="-127"/>
              </a:rPr>
              <a:t>변경될 수식 셀을 지정한다</a:t>
            </a:r>
            <a:r>
              <a:rPr kumimoji="0" lang="en-US" altLang="ko-KR" sz="2800" smtClean="0">
                <a:effectLst/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 marL="420688" indent="-420688">
              <a:lnSpc>
                <a:spcPts val="4000"/>
              </a:lnSpc>
              <a:spcBef>
                <a:spcPts val="600"/>
              </a:spcBef>
            </a:pPr>
            <a:r>
              <a:rPr kumimoji="0" lang="ko-KR" altLang="en-US" sz="280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❷ </a:t>
            </a:r>
            <a:r>
              <a:rPr kumimoji="0" lang="ko-KR" altLang="en-US" sz="2800" smtClean="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삭제</a:t>
            </a:r>
            <a:r>
              <a:rPr kumimoji="0" lang="en-US" altLang="ko-KR" sz="2800" smtClean="0">
                <a:effectLst/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2800" smtClean="0">
                <a:effectLst/>
                <a:latin typeface="맑은 고딕" pitchFamily="50" charset="-127"/>
                <a:ea typeface="맑은 고딕" pitchFamily="50" charset="-127"/>
              </a:rPr>
              <a:t>수식 셀의 목표값을 직접 입력한다</a:t>
            </a:r>
            <a:r>
              <a:rPr kumimoji="0" lang="en-US" altLang="ko-KR" sz="2800" smtClean="0">
                <a:effectLst/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 marL="420688" indent="-420688">
              <a:lnSpc>
                <a:spcPts val="4000"/>
              </a:lnSpc>
              <a:spcBef>
                <a:spcPts val="600"/>
              </a:spcBef>
            </a:pPr>
            <a:r>
              <a:rPr kumimoji="0" lang="ko-KR" altLang="en-US" sz="2800" spc="-21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❸ </a:t>
            </a:r>
            <a:r>
              <a:rPr kumimoji="0" lang="ko-KR" altLang="en-US" sz="2800" spc="-210" smtClean="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편집</a:t>
            </a:r>
            <a:r>
              <a:rPr kumimoji="0" lang="en-US" altLang="ko-KR" sz="2800" spc="-140" smtClean="0">
                <a:effectLst/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2800" spc="-140" smtClean="0">
                <a:effectLst/>
                <a:latin typeface="맑은 고딕" pitchFamily="50" charset="-127"/>
                <a:ea typeface="맑은 고딕" pitchFamily="50" charset="-127"/>
              </a:rPr>
              <a:t>찾는 값을 얻기 위해 변경할 데이터가 입력된 셀을 지정한다</a:t>
            </a:r>
            <a:r>
              <a:rPr kumimoji="0" lang="en-US" altLang="ko-KR" sz="2800" spc="-140" smtClean="0">
                <a:effectLst/>
                <a:latin typeface="맑은 고딕" pitchFamily="50" charset="-127"/>
                <a:ea typeface="맑은 고딕" pitchFamily="50" charset="-127"/>
              </a:rPr>
              <a:t>.</a:t>
            </a:r>
          </a:p>
        </p:txBody>
      </p:sp>
      <p:sp>
        <p:nvSpPr>
          <p:cNvPr id="14" name="직사각형 13"/>
          <p:cNvSpPr/>
          <p:nvPr/>
        </p:nvSpPr>
        <p:spPr>
          <a:xfrm>
            <a:off x="624916" y="4611536"/>
            <a:ext cx="52706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ko-KR" altLang="en-US" sz="2800" spc="-13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❶</a:t>
            </a:r>
            <a:endParaRPr lang="ko-KR" altLang="en-US" sz="2800"/>
          </a:p>
        </p:txBody>
      </p:sp>
      <p:sp>
        <p:nvSpPr>
          <p:cNvPr id="15" name="직사각형 14"/>
          <p:cNvSpPr/>
          <p:nvPr/>
        </p:nvSpPr>
        <p:spPr>
          <a:xfrm>
            <a:off x="624916" y="4963525"/>
            <a:ext cx="52706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ko-KR" altLang="en-US" sz="2800" spc="-13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❷</a:t>
            </a:r>
            <a:endParaRPr lang="ko-KR" altLang="en-US" sz="2800"/>
          </a:p>
        </p:txBody>
      </p:sp>
      <p:sp>
        <p:nvSpPr>
          <p:cNvPr id="16" name="직사각형 15"/>
          <p:cNvSpPr/>
          <p:nvPr/>
        </p:nvSpPr>
        <p:spPr>
          <a:xfrm>
            <a:off x="624916" y="5309476"/>
            <a:ext cx="52706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ko-KR" altLang="en-US" sz="2800" spc="-13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❸</a:t>
            </a:r>
            <a:endParaRPr lang="ko-KR" altLang="en-US" sz="2800"/>
          </a:p>
        </p:txBody>
      </p:sp>
    </p:spTree>
    <p:extLst>
      <p:ext uri="{BB962C8B-B14F-4D97-AF65-F5344CB8AC3E}">
        <p14:creationId xmlns:p14="http://schemas.microsoft.com/office/powerpoint/2010/main" val="2474186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직사각형 25"/>
          <p:cNvSpPr/>
          <p:nvPr/>
        </p:nvSpPr>
        <p:spPr>
          <a:xfrm>
            <a:off x="0" y="0"/>
            <a:ext cx="3286116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5" name="텍스트 개체 틀 7"/>
          <p:cNvSpPr txBox="1">
            <a:spLocks/>
          </p:cNvSpPr>
          <p:nvPr/>
        </p:nvSpPr>
        <p:spPr>
          <a:xfrm>
            <a:off x="4143372" y="1357298"/>
            <a:ext cx="1357322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414338" marR="0" lvl="0" indent="-414338" algn="l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sz="4000" b="0" i="0" u="none" strike="noStrike" kern="1200" cap="none" spc="-15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HY견고딕" pitchFamily="18" charset="-127"/>
                <a:ea typeface="HY견고딕" pitchFamily="18" charset="-127"/>
                <a:cs typeface="+mn-cs"/>
              </a:rPr>
              <a:t>1-1</a:t>
            </a: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611560" y="3429000"/>
            <a:ext cx="3312368" cy="1800200"/>
          </a:xfrm>
          <a:prstGeom prst="rect">
            <a:avLst/>
          </a:prstGeom>
        </p:spPr>
        <p:txBody>
          <a:bodyPr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algn="just">
              <a:buClr>
                <a:schemeClr val="accent1"/>
              </a:buClr>
              <a:buNone/>
            </a:pPr>
            <a:endParaRPr kumimoji="0" lang="en-US" altLang="ko-KR" sz="2400" spc="-7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63888" y="2006838"/>
            <a:ext cx="5328592" cy="286232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ko-KR" altLang="en-US" sz="7200" b="1" dirty="0" smtClean="0">
                <a:solidFill>
                  <a:schemeClr val="accent5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단원이 </a:t>
            </a:r>
            <a:endParaRPr lang="en-US" altLang="ko-KR" sz="7200" b="1" dirty="0" smtClean="0">
              <a:solidFill>
                <a:schemeClr val="accent5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r>
              <a:rPr lang="ko-KR" altLang="en-US" sz="7200" b="1" dirty="0" smtClean="0">
                <a:solidFill>
                  <a:schemeClr val="accent5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끝났습니다</a:t>
            </a:r>
            <a:r>
              <a:rPr lang="en-US" altLang="ko-KR" sz="7200" b="1" dirty="0" smtClean="0">
                <a:solidFill>
                  <a:schemeClr val="accent5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endParaRPr lang="ko-KR" altLang="en-US" sz="7200" b="1" dirty="0">
              <a:solidFill>
                <a:schemeClr val="accent5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Box 27">
            <a:hlinkClick r:id="rId2" action="ppaction://hlinkpres?slideindex=4&amp;slidetitle=PowerPoint 프레젠테이션"/>
          </p:cNvPr>
          <p:cNvSpPr txBox="1"/>
          <p:nvPr/>
        </p:nvSpPr>
        <p:spPr>
          <a:xfrm>
            <a:off x="2952440" y="2267728"/>
            <a:ext cx="5580000" cy="9000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 anchor="ctr" anchorCtr="0">
            <a:noAutofit/>
          </a:bodyPr>
          <a:lstStyle/>
          <a:p>
            <a:r>
              <a:rPr lang="ko-KR" altLang="en-US" b="1" smtClean="0">
                <a:effectLst/>
                <a:latin typeface="+mn-ea"/>
                <a:ea typeface="+mn-ea"/>
              </a:rPr>
              <a:t>데이터 수집</a:t>
            </a:r>
            <a:endParaRPr lang="ko-KR" altLang="en-US" b="1" dirty="0">
              <a:effectLst/>
              <a:latin typeface="+mn-ea"/>
              <a:ea typeface="+mn-ea"/>
            </a:endParaRPr>
          </a:p>
        </p:txBody>
      </p:sp>
      <p:sp>
        <p:nvSpPr>
          <p:cNvPr id="30" name="TextBox 29">
            <a:hlinkClick r:id="rId3" action="ppaction://hlinkpres?slideindex=4&amp;slidetitle=PowerPoint 프레젠테이션"/>
          </p:cNvPr>
          <p:cNvSpPr txBox="1"/>
          <p:nvPr/>
        </p:nvSpPr>
        <p:spPr>
          <a:xfrm>
            <a:off x="2952440" y="3247397"/>
            <a:ext cx="5580000" cy="9000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ctr" anchorCtr="0">
            <a:noAutofit/>
          </a:bodyPr>
          <a:lstStyle/>
          <a:p>
            <a:r>
              <a:rPr lang="ko-KR" altLang="en-US" sz="3200" b="1" spc="-420" smtClean="0">
                <a:effectLst/>
                <a:latin typeface="+mn-ea"/>
                <a:ea typeface="+mn-ea"/>
              </a:rPr>
              <a:t>피벗 테이블을 이용한 데이터 분석</a:t>
            </a:r>
            <a:endParaRPr lang="ko-KR" altLang="en-US" sz="3200" b="1" spc="-420" dirty="0">
              <a:effectLst/>
              <a:latin typeface="+mn-ea"/>
              <a:ea typeface="+mn-ea"/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5" name="모서리가 둥근 직사각형 14"/>
          <p:cNvSpPr/>
          <p:nvPr/>
        </p:nvSpPr>
        <p:spPr>
          <a:xfrm>
            <a:off x="611560" y="142852"/>
            <a:ext cx="5000660" cy="571504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lvl="0"/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목차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6" name="TextBox 15">
            <a:hlinkClick r:id="rId4" action="ppaction://hlinksldjump"/>
          </p:cNvPr>
          <p:cNvSpPr txBox="1"/>
          <p:nvPr/>
        </p:nvSpPr>
        <p:spPr>
          <a:xfrm>
            <a:off x="2952439" y="1283317"/>
            <a:ext cx="5580000" cy="90000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rtlCol="0" anchor="ctr" anchorCtr="0">
            <a:noAutofit/>
          </a:bodyPr>
          <a:lstStyle/>
          <a:p>
            <a:r>
              <a:rPr lang="ko-KR" altLang="en-US" b="1" smtClean="0">
                <a:effectLst/>
                <a:latin typeface="+mn-ea"/>
                <a:ea typeface="+mn-ea"/>
              </a:rPr>
              <a:t>학습목표를 알아보자</a:t>
            </a:r>
            <a:endParaRPr lang="ko-KR" altLang="en-US" b="1" dirty="0">
              <a:effectLst/>
              <a:latin typeface="+mn-ea"/>
              <a:ea typeface="+mn-ea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39553" y="2267728"/>
            <a:ext cx="2340000" cy="9000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 anchor="ctr" anchorCtr="0">
            <a:noAutofit/>
          </a:bodyPr>
          <a:lstStyle/>
          <a:p>
            <a:pPr algn="ctr"/>
            <a:r>
              <a:rPr lang="ko-KR" altLang="en-US" b="1" smtClean="0">
                <a:effectLst/>
                <a:latin typeface="+mn-ea"/>
                <a:ea typeface="+mn-ea"/>
              </a:rPr>
              <a:t>소단원 </a:t>
            </a:r>
            <a:r>
              <a:rPr lang="en-US" altLang="ko-KR" b="1" smtClean="0">
                <a:effectLst/>
                <a:latin typeface="+mn-ea"/>
                <a:ea typeface="+mn-ea"/>
              </a:rPr>
              <a:t>01</a:t>
            </a:r>
            <a:endParaRPr lang="ko-KR" altLang="en-US" b="1" dirty="0">
              <a:effectLst/>
              <a:latin typeface="+mn-ea"/>
              <a:ea typeface="+mn-ea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39553" y="3247397"/>
            <a:ext cx="2340000" cy="9000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 anchor="ctr" anchorCtr="0">
            <a:noAutofit/>
          </a:bodyPr>
          <a:lstStyle/>
          <a:p>
            <a:pPr algn="ctr"/>
            <a:r>
              <a:rPr lang="ko-KR" altLang="en-US" b="1" smtClean="0">
                <a:effectLst/>
                <a:latin typeface="+mn-ea"/>
                <a:ea typeface="+mn-ea"/>
              </a:rPr>
              <a:t>소단원 </a:t>
            </a:r>
            <a:r>
              <a:rPr lang="en-US" altLang="ko-KR" b="1" smtClean="0">
                <a:effectLst/>
                <a:latin typeface="+mn-ea"/>
                <a:ea typeface="+mn-ea"/>
              </a:rPr>
              <a:t>02</a:t>
            </a:r>
            <a:endParaRPr lang="ko-KR" altLang="en-US" b="1" dirty="0">
              <a:effectLst/>
              <a:latin typeface="+mn-ea"/>
              <a:ea typeface="+mn-ea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39552" y="1283317"/>
            <a:ext cx="2340000" cy="90000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rtlCol="0" anchor="ctr" anchorCtr="0">
            <a:noAutofit/>
          </a:bodyPr>
          <a:lstStyle/>
          <a:p>
            <a:pPr algn="ctr"/>
            <a:r>
              <a:rPr lang="ko-KR" altLang="en-US" b="1" smtClean="0">
                <a:effectLst/>
                <a:latin typeface="+mn-ea"/>
                <a:ea typeface="+mn-ea"/>
              </a:rPr>
              <a:t>학습목표</a:t>
            </a:r>
            <a:endParaRPr lang="ko-KR" altLang="en-US" b="1" dirty="0">
              <a:effectLst/>
              <a:latin typeface="+mn-ea"/>
              <a:ea typeface="+mn-ea"/>
            </a:endParaRPr>
          </a:p>
        </p:txBody>
      </p:sp>
      <p:sp>
        <p:nvSpPr>
          <p:cNvPr id="10" name="TextBox 9">
            <a:hlinkClick r:id="rId5" action="ppaction://hlinksldjump"/>
          </p:cNvPr>
          <p:cNvSpPr txBox="1"/>
          <p:nvPr/>
        </p:nvSpPr>
        <p:spPr>
          <a:xfrm>
            <a:off x="2952440" y="4236210"/>
            <a:ext cx="5580000" cy="9000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 anchor="ctr" anchorCtr="0">
            <a:noAutofit/>
          </a:bodyPr>
          <a:lstStyle/>
          <a:p>
            <a:r>
              <a:rPr lang="ko-KR" altLang="en-US" b="1" smtClean="0">
                <a:effectLst/>
                <a:latin typeface="+mn-ea"/>
                <a:ea typeface="+mn-ea"/>
              </a:rPr>
              <a:t>시각적 분석과 예측</a:t>
            </a:r>
            <a:endParaRPr lang="ko-KR" altLang="en-US" b="1" dirty="0">
              <a:effectLst/>
              <a:latin typeface="+mn-ea"/>
              <a:ea typeface="+mn-ea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39553" y="4236210"/>
            <a:ext cx="2340000" cy="9000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 anchor="ctr" anchorCtr="0">
            <a:noAutofit/>
          </a:bodyPr>
          <a:lstStyle/>
          <a:p>
            <a:pPr algn="ctr"/>
            <a:r>
              <a:rPr lang="ko-KR" altLang="en-US" b="1" smtClean="0">
                <a:effectLst/>
                <a:latin typeface="+mn-ea"/>
                <a:ea typeface="+mn-ea"/>
              </a:rPr>
              <a:t>소단원 </a:t>
            </a:r>
            <a:r>
              <a:rPr lang="en-US" altLang="ko-KR" b="1" smtClean="0">
                <a:effectLst/>
                <a:latin typeface="+mn-ea"/>
                <a:ea typeface="+mn-ea"/>
              </a:rPr>
              <a:t>03</a:t>
            </a:r>
            <a:endParaRPr lang="ko-KR" altLang="en-US" b="1" dirty="0">
              <a:effectLst/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965173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8" name="모서리가 둥근 직사각형 7"/>
          <p:cNvSpPr/>
          <p:nvPr/>
        </p:nvSpPr>
        <p:spPr>
          <a:xfrm>
            <a:off x="611560" y="142852"/>
            <a:ext cx="5000660" cy="571504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lvl="0"/>
            <a:r>
              <a:rPr lang="ko-KR" altLang="en-US" dirty="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학습 목표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0" name="모서리가 둥근 직사각형 19"/>
          <p:cNvSpPr/>
          <p:nvPr/>
        </p:nvSpPr>
        <p:spPr>
          <a:xfrm>
            <a:off x="710575" y="1268760"/>
            <a:ext cx="7740000" cy="1620000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</a:schemeClr>
          </a:solidFill>
          <a:ln w="12700">
            <a:noFill/>
          </a:ln>
          <a:effectLst/>
        </p:spPr>
        <p:txBody>
          <a:bodyPr wrap="square" lIns="72000" rIns="72000" rtlCol="0" anchor="ctr">
            <a:no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439863" marR="0" lvl="0" indent="84138" defTabSz="91440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-130" normalizeH="0" baseline="0" noProof="0" dirty="0" smtClean="0">
              <a:ln>
                <a:noFill/>
              </a:ln>
              <a:solidFill>
                <a:sysClr val="windowText" lastClr="000000">
                  <a:lumMod val="85000"/>
                  <a:lumOff val="15000"/>
                </a:sysClr>
              </a:solidFill>
              <a:effectLst/>
              <a:uLnTx/>
              <a:uFillTx/>
            </a:endParaRPr>
          </a:p>
        </p:txBody>
      </p:sp>
      <p:sp>
        <p:nvSpPr>
          <p:cNvPr id="24" name="텍스트 개체 틀 42"/>
          <p:cNvSpPr txBox="1">
            <a:spLocks/>
          </p:cNvSpPr>
          <p:nvPr/>
        </p:nvSpPr>
        <p:spPr>
          <a:xfrm>
            <a:off x="1160192" y="1370735"/>
            <a:ext cx="6840000" cy="1416050"/>
          </a:xfrm>
          <a:prstGeom prst="rect">
            <a:avLst/>
          </a:prstGeom>
        </p:spPr>
        <p:txBody>
          <a:bodyPr lIns="36000" rIns="36000" anchor="ctr"/>
          <a:lstStyle/>
          <a:p>
            <a:r>
              <a:rPr lang="ko-KR" altLang="en-US" b="1" spc="-160" smtClean="0">
                <a:effectLst/>
                <a:latin typeface="맑은 고딕" pitchFamily="50" charset="-127"/>
                <a:ea typeface="맑은 고딕" pitchFamily="50" charset="-127"/>
              </a:rPr>
              <a:t>외부 데이터를 수집하여 분석 작업</a:t>
            </a:r>
            <a:r>
              <a:rPr lang="ko-KR" altLang="en-US" b="1" spc="-210" smtClean="0">
                <a:effectLst/>
                <a:latin typeface="맑은 고딕" pitchFamily="50" charset="-127"/>
                <a:ea typeface="맑은 고딕" pitchFamily="50" charset="-127"/>
              </a:rPr>
              <a:t>에 필요한 내용으로 편집할 </a:t>
            </a:r>
            <a:r>
              <a:rPr lang="ko-KR" altLang="en-US" b="1" spc="-280" smtClean="0">
                <a:effectLst/>
                <a:latin typeface="맑은 고딕" pitchFamily="50" charset="-127"/>
                <a:ea typeface="맑은 고딕" pitchFamily="50" charset="-127"/>
              </a:rPr>
              <a:t>수 있다</a:t>
            </a:r>
            <a:r>
              <a:rPr lang="en-US" altLang="ko-KR" b="1" spc="-280" smtClean="0">
                <a:effectLst/>
                <a:latin typeface="맑은 고딕" pitchFamily="50" charset="-127"/>
                <a:ea typeface="맑은 고딕" pitchFamily="50" charset="-127"/>
              </a:rPr>
              <a:t>.</a:t>
            </a:r>
            <a:endParaRPr lang="en-US" altLang="ko-KR" b="1" spc="-280" dirty="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9" name="모서리가 둥근 직사각형 8"/>
          <p:cNvSpPr/>
          <p:nvPr/>
        </p:nvSpPr>
        <p:spPr>
          <a:xfrm>
            <a:off x="710575" y="3068960"/>
            <a:ext cx="7740000" cy="1620000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</a:schemeClr>
          </a:solidFill>
          <a:ln w="12700">
            <a:noFill/>
          </a:ln>
          <a:effectLst/>
        </p:spPr>
        <p:txBody>
          <a:bodyPr wrap="square" lIns="72000" rIns="72000" rtlCol="0" anchor="ctr">
            <a:no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439863" marR="0" lvl="0" indent="84138" defTabSz="91440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-130" normalizeH="0" baseline="0" noProof="0" dirty="0" smtClean="0">
              <a:ln>
                <a:noFill/>
              </a:ln>
              <a:solidFill>
                <a:sysClr val="windowText" lastClr="000000">
                  <a:lumMod val="85000"/>
                  <a:lumOff val="15000"/>
                </a:sysClr>
              </a:solidFill>
              <a:effectLst/>
              <a:uLnTx/>
              <a:uFillTx/>
            </a:endParaRPr>
          </a:p>
        </p:txBody>
      </p:sp>
      <p:sp>
        <p:nvSpPr>
          <p:cNvPr id="10" name="텍스트 개체 틀 42"/>
          <p:cNvSpPr txBox="1">
            <a:spLocks/>
          </p:cNvSpPr>
          <p:nvPr/>
        </p:nvSpPr>
        <p:spPr>
          <a:xfrm>
            <a:off x="1160192" y="3170935"/>
            <a:ext cx="6840000" cy="1416050"/>
          </a:xfrm>
          <a:prstGeom prst="rect">
            <a:avLst/>
          </a:prstGeom>
        </p:spPr>
        <p:txBody>
          <a:bodyPr anchor="ctr"/>
          <a:lstStyle/>
          <a:p>
            <a:r>
              <a:rPr lang="ko-KR" altLang="en-US" b="1" spc="-110" smtClean="0">
                <a:effectLst/>
                <a:latin typeface="맑은 고딕" pitchFamily="50" charset="-127"/>
                <a:ea typeface="맑은 고딕" pitchFamily="50" charset="-127"/>
              </a:rPr>
              <a:t>피벗 테이블을 활용하여 데이터를</a:t>
            </a:r>
            <a:r>
              <a:rPr lang="ko-KR" altLang="en-US" b="1" spc="-170" smtClean="0">
                <a:effectLst/>
                <a:latin typeface="맑은 고딕" pitchFamily="50" charset="-127"/>
                <a:ea typeface="맑은 고딕" pitchFamily="50" charset="-127"/>
              </a:rPr>
              <a:t> 편집할 수 </a:t>
            </a:r>
            <a:r>
              <a:rPr lang="ko-KR" altLang="en-US" b="1" smtClean="0">
                <a:effectLst/>
                <a:latin typeface="맑은 고딕" pitchFamily="50" charset="-127"/>
                <a:ea typeface="맑은 고딕" pitchFamily="50" charset="-127"/>
              </a:rPr>
              <a:t>있다</a:t>
            </a:r>
            <a:r>
              <a:rPr lang="en-US" altLang="ko-KR" b="1" dirty="0" smtClean="0">
                <a:effectLst/>
                <a:latin typeface="맑은 고딕" pitchFamily="50" charset="-127"/>
                <a:ea typeface="맑은 고딕" pitchFamily="50" charset="-127"/>
              </a:rPr>
              <a:t>.</a:t>
            </a:r>
            <a:endParaRPr lang="ko-KR" altLang="en-US" b="1" dirty="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3" name="모서리가 둥근 직사각형 12"/>
          <p:cNvSpPr/>
          <p:nvPr/>
        </p:nvSpPr>
        <p:spPr>
          <a:xfrm>
            <a:off x="710575" y="4869160"/>
            <a:ext cx="7740000" cy="1620000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</a:schemeClr>
          </a:solidFill>
          <a:ln w="12700">
            <a:noFill/>
          </a:ln>
          <a:effectLst/>
        </p:spPr>
        <p:txBody>
          <a:bodyPr wrap="square" lIns="72000" rIns="72000" rtlCol="0" anchor="ctr">
            <a:no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439863" marR="0" lvl="0" indent="84138" defTabSz="91440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-130" normalizeH="0" baseline="0" noProof="0" dirty="0" smtClean="0">
              <a:ln>
                <a:noFill/>
              </a:ln>
              <a:solidFill>
                <a:sysClr val="windowText" lastClr="000000">
                  <a:lumMod val="85000"/>
                  <a:lumOff val="15000"/>
                </a:sysClr>
              </a:solidFill>
              <a:effectLst/>
              <a:uLnTx/>
              <a:uFillTx/>
            </a:endParaRPr>
          </a:p>
        </p:txBody>
      </p:sp>
      <p:sp>
        <p:nvSpPr>
          <p:cNvPr id="14" name="텍스트 개체 틀 42"/>
          <p:cNvSpPr txBox="1">
            <a:spLocks/>
          </p:cNvSpPr>
          <p:nvPr/>
        </p:nvSpPr>
        <p:spPr>
          <a:xfrm>
            <a:off x="1160192" y="4971135"/>
            <a:ext cx="6840000" cy="1416050"/>
          </a:xfrm>
          <a:prstGeom prst="rect">
            <a:avLst/>
          </a:prstGeom>
        </p:spPr>
        <p:txBody>
          <a:bodyPr anchor="ctr"/>
          <a:lstStyle/>
          <a:p>
            <a:r>
              <a:rPr lang="ko-KR" altLang="en-US" b="1" spc="-110" smtClean="0">
                <a:effectLst/>
                <a:latin typeface="맑은 고딕" pitchFamily="50" charset="-127"/>
                <a:ea typeface="맑은 고딕" pitchFamily="50" charset="-127"/>
              </a:rPr>
              <a:t>결과를 예측하거나 추세를 분석하</a:t>
            </a:r>
            <a:r>
              <a:rPr lang="ko-KR" altLang="en-US" b="1" spc="-170" smtClean="0">
                <a:effectLst/>
                <a:latin typeface="맑은 고딕" pitchFamily="50" charset="-127"/>
                <a:ea typeface="맑은 고딕" pitchFamily="50" charset="-127"/>
              </a:rPr>
              <a:t>는 여러 가지 작업을 할 수 </a:t>
            </a:r>
            <a:r>
              <a:rPr lang="ko-KR" altLang="en-US" b="1" smtClean="0">
                <a:effectLst/>
                <a:latin typeface="맑은 고딕" pitchFamily="50" charset="-127"/>
                <a:ea typeface="맑은 고딕" pitchFamily="50" charset="-127"/>
              </a:rPr>
              <a:t>있다</a:t>
            </a:r>
            <a:r>
              <a:rPr lang="en-US" altLang="ko-KR" b="1" dirty="0" smtClean="0">
                <a:effectLst/>
                <a:latin typeface="맑은 고딕" pitchFamily="50" charset="-127"/>
                <a:ea typeface="맑은 고딕" pitchFamily="50" charset="-127"/>
              </a:rPr>
              <a:t>.</a:t>
            </a:r>
            <a:endParaRPr lang="ko-KR" altLang="en-US" b="1" dirty="0">
              <a:effectLst/>
              <a:latin typeface="맑은 고딕" pitchFamily="50" charset="-127"/>
              <a:ea typeface="맑은 고딕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98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1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2265364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조건부 서식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1" name="텍스트 개체 틀 7"/>
          <p:cNvSpPr txBox="1">
            <a:spLocks/>
          </p:cNvSpPr>
          <p:nvPr/>
        </p:nvSpPr>
        <p:spPr>
          <a:xfrm>
            <a:off x="611560" y="1772816"/>
            <a:ext cx="7848872" cy="2734082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82563" indent="-182563">
              <a:lnSpc>
                <a:spcPts val="4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0" lang="ko-KR" altLang="en-US" sz="3000" spc="-180" smtClean="0">
                <a:effectLst/>
                <a:latin typeface="맑은 고딕" pitchFamily="50" charset="-127"/>
                <a:ea typeface="맑은 고딕" pitchFamily="50" charset="-127"/>
              </a:rPr>
              <a:t>특정한 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조건을 만족할 경우에 적용되는 셀 서식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설정</a:t>
            </a:r>
            <a:endParaRPr kumimoji="0" lang="en-US" altLang="ko-KR" sz="3000" spc="-100" smtClean="0">
              <a:effectLst/>
              <a:latin typeface="맑은 고딕" pitchFamily="50" charset="-127"/>
              <a:ea typeface="맑은 고딕" pitchFamily="50" charset="-127"/>
            </a:endParaRPr>
          </a:p>
          <a:p>
            <a:pPr marL="182563" indent="-182563" algn="just">
              <a:lnSpc>
                <a:spcPts val="4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kumimoji="0" lang="ko-KR" altLang="en-US" sz="3000" spc="-110" smtClean="0">
                <a:effectLst/>
                <a:latin typeface="맑은 고딕" pitchFamily="50" charset="-127"/>
                <a:ea typeface="맑은 고딕" pitchFamily="50" charset="-127"/>
              </a:rPr>
              <a:t>조건부 </a:t>
            </a:r>
            <a:r>
              <a:rPr kumimoji="0" lang="ko-KR" altLang="en-US" sz="3000" spc="-110">
                <a:effectLst/>
                <a:latin typeface="맑은 고딕" pitchFamily="50" charset="-127"/>
                <a:ea typeface="맑은 고딕" pitchFamily="50" charset="-127"/>
              </a:rPr>
              <a:t>서식의 데이터 막대</a:t>
            </a:r>
            <a:r>
              <a:rPr kumimoji="0" lang="en-US" altLang="ko-KR" sz="3000" spc="-11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110" smtClean="0">
                <a:effectLst/>
                <a:latin typeface="맑은 고딕" pitchFamily="50" charset="-127"/>
                <a:ea typeface="맑은 고딕" pitchFamily="50" charset="-127"/>
              </a:rPr>
              <a:t>색조</a:t>
            </a:r>
            <a:r>
              <a:rPr kumimoji="0" lang="en-US" altLang="ko-KR" sz="3000" spc="-11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110">
                <a:effectLst/>
                <a:latin typeface="맑은 고딕" pitchFamily="50" charset="-127"/>
                <a:ea typeface="맑은 고딕" pitchFamily="50" charset="-127"/>
              </a:rPr>
              <a:t>아이콘 집합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40">
                <a:effectLst/>
                <a:latin typeface="맑은 고딕" pitchFamily="50" charset="-127"/>
                <a:ea typeface="맑은 고딕" pitchFamily="50" charset="-127"/>
              </a:rPr>
              <a:t>등을 사용하면 데이터를 시각화하여 원하는 정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보를 쉽게 확인할 수 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있음</a:t>
            </a:r>
            <a:r>
              <a:rPr kumimoji="0" lang="en-US" altLang="ko-KR" sz="3000" spc="-10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endParaRPr kumimoji="0" lang="en-US" altLang="ko-KR" sz="3000" spc="-10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8" name="모서리가 둥근 직사각형 7"/>
          <p:cNvSpPr/>
          <p:nvPr/>
        </p:nvSpPr>
        <p:spPr>
          <a:xfrm>
            <a:off x="179512" y="142852"/>
            <a:ext cx="4964281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03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시각적 분석과 예측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41979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98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4" name="직사각형 13"/>
          <p:cNvSpPr/>
          <p:nvPr/>
        </p:nvSpPr>
        <p:spPr>
          <a:xfrm>
            <a:off x="803343" y="2277641"/>
            <a:ext cx="52706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ko-KR" altLang="en-US" sz="2800" spc="-13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❶</a:t>
            </a:r>
            <a:endParaRPr lang="ko-KR" altLang="en-US" sz="2800"/>
          </a:p>
        </p:txBody>
      </p:sp>
      <p:sp>
        <p:nvSpPr>
          <p:cNvPr id="15" name="직사각형 14"/>
          <p:cNvSpPr/>
          <p:nvPr/>
        </p:nvSpPr>
        <p:spPr>
          <a:xfrm>
            <a:off x="803343" y="2757490"/>
            <a:ext cx="52706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ko-KR" altLang="en-US" sz="2800" spc="-13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❷</a:t>
            </a:r>
            <a:endParaRPr lang="ko-KR" altLang="en-US" sz="2800"/>
          </a:p>
        </p:txBody>
      </p:sp>
      <p:sp>
        <p:nvSpPr>
          <p:cNvPr id="16" name="직사각형 15"/>
          <p:cNvSpPr/>
          <p:nvPr/>
        </p:nvSpPr>
        <p:spPr>
          <a:xfrm>
            <a:off x="803343" y="3542454"/>
            <a:ext cx="52706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ko-KR" altLang="en-US" sz="2800" spc="-13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❸</a:t>
            </a:r>
            <a:endParaRPr lang="ko-KR" altLang="en-US" sz="2800"/>
          </a:p>
        </p:txBody>
      </p:sp>
      <p:sp>
        <p:nvSpPr>
          <p:cNvPr id="18" name="직사각형 17"/>
          <p:cNvSpPr/>
          <p:nvPr/>
        </p:nvSpPr>
        <p:spPr>
          <a:xfrm>
            <a:off x="804573" y="4157348"/>
            <a:ext cx="52706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ko-KR" altLang="en-US" sz="2800" spc="-13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❹</a:t>
            </a:r>
            <a:endParaRPr lang="ko-KR" altLang="en-US" sz="2800"/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9632" y="2254838"/>
            <a:ext cx="2340000" cy="4167687"/>
          </a:xfrm>
          <a:prstGeom prst="rect">
            <a:avLst/>
          </a:prstGeom>
        </p:spPr>
      </p:pic>
      <p:sp>
        <p:nvSpPr>
          <p:cNvPr id="13" name="직사각형 12"/>
          <p:cNvSpPr/>
          <p:nvPr/>
        </p:nvSpPr>
        <p:spPr>
          <a:xfrm>
            <a:off x="809055" y="4747105"/>
            <a:ext cx="52706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ko-KR" altLang="en-US" sz="2800" spc="-13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❺</a:t>
            </a:r>
            <a:endParaRPr lang="ko-KR" altLang="en-US" sz="2800"/>
          </a:p>
        </p:txBody>
      </p:sp>
      <p:sp>
        <p:nvSpPr>
          <p:cNvPr id="5" name="직사각형 4"/>
          <p:cNvSpPr/>
          <p:nvPr/>
        </p:nvSpPr>
        <p:spPr>
          <a:xfrm>
            <a:off x="804573" y="5959040"/>
            <a:ext cx="52706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ko-KR" altLang="en-US" sz="2800" spc="-130" smtClean="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❽</a:t>
            </a:r>
            <a:endParaRPr lang="ko-KR" altLang="en-US" sz="2800"/>
          </a:p>
        </p:txBody>
      </p:sp>
      <p:sp>
        <p:nvSpPr>
          <p:cNvPr id="6" name="직사각형 5"/>
          <p:cNvSpPr/>
          <p:nvPr/>
        </p:nvSpPr>
        <p:spPr>
          <a:xfrm>
            <a:off x="803342" y="5249757"/>
            <a:ext cx="52706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ko-KR" altLang="en-US" sz="2800" spc="-13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❻</a:t>
            </a:r>
            <a:endParaRPr lang="ko-KR" altLang="en-US" sz="2800"/>
          </a:p>
        </p:txBody>
      </p:sp>
      <p:sp>
        <p:nvSpPr>
          <p:cNvPr id="7" name="직사각형 6"/>
          <p:cNvSpPr/>
          <p:nvPr/>
        </p:nvSpPr>
        <p:spPr>
          <a:xfrm>
            <a:off x="797629" y="5605455"/>
            <a:ext cx="52706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ko-KR" altLang="en-US" sz="2800" spc="-13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❼</a:t>
            </a:r>
            <a:endParaRPr lang="ko-KR" altLang="en-US" sz="2800"/>
          </a:p>
        </p:txBody>
      </p:sp>
      <p:sp>
        <p:nvSpPr>
          <p:cNvPr id="19" name="모서리가 둥근 직사각형 18"/>
          <p:cNvSpPr/>
          <p:nvPr/>
        </p:nvSpPr>
        <p:spPr>
          <a:xfrm>
            <a:off x="179512" y="142852"/>
            <a:ext cx="4964281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03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시각적 분석과 예측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0" name="직사각형 19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1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22" name="텍스트 개체 틀 7"/>
          <p:cNvSpPr txBox="1">
            <a:spLocks/>
          </p:cNvSpPr>
          <p:nvPr/>
        </p:nvSpPr>
        <p:spPr>
          <a:xfrm>
            <a:off x="1115616" y="1067192"/>
            <a:ext cx="2265364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조건부 서식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54415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98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1" name="텍스트 개체 틀 7"/>
          <p:cNvSpPr txBox="1">
            <a:spLocks/>
          </p:cNvSpPr>
          <p:nvPr/>
        </p:nvSpPr>
        <p:spPr>
          <a:xfrm>
            <a:off x="611560" y="1700808"/>
            <a:ext cx="7848872" cy="4349909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411163" indent="-411163">
              <a:lnSpc>
                <a:spcPts val="4000"/>
              </a:lnSpc>
              <a:spcBef>
                <a:spcPts val="0"/>
              </a:spcBef>
            </a:pPr>
            <a:r>
              <a:rPr kumimoji="0" lang="ko-KR" altLang="en-US" sz="2800" spc="-230" smtClean="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❶ 셀 </a:t>
            </a:r>
            <a:r>
              <a:rPr kumimoji="0" lang="ko-KR" altLang="en-US" sz="2800" spc="-23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강조 규칙</a:t>
            </a:r>
            <a:r>
              <a:rPr kumimoji="0" lang="en-US" altLang="ko-KR" sz="2800" spc="-230">
                <a:effectLst/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2800" spc="-230">
                <a:effectLst/>
                <a:latin typeface="맑은 고딕" pitchFamily="50" charset="-127"/>
                <a:ea typeface="맑은 고딕" pitchFamily="50" charset="-127"/>
              </a:rPr>
              <a:t>보다 큼</a:t>
            </a:r>
            <a:r>
              <a:rPr kumimoji="0" lang="en-US" altLang="ko-KR" sz="2800" spc="-23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2800" spc="-230">
                <a:effectLst/>
                <a:latin typeface="맑은 고딕" pitchFamily="50" charset="-127"/>
                <a:ea typeface="맑은 고딕" pitchFamily="50" charset="-127"/>
              </a:rPr>
              <a:t>보다 작음</a:t>
            </a:r>
            <a:r>
              <a:rPr kumimoji="0" lang="en-US" altLang="ko-KR" sz="2800" spc="-23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2800" spc="-230">
                <a:effectLst/>
                <a:latin typeface="맑은 고딕" pitchFamily="50" charset="-127"/>
                <a:ea typeface="맑은 고딕" pitchFamily="50" charset="-127"/>
              </a:rPr>
              <a:t>다음 값의 사이에</a:t>
            </a:r>
            <a:r>
              <a:rPr kumimoji="0" lang="ko-KR" altLang="en-US" sz="2800" spc="-26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2800" spc="-130" smtClean="0">
                <a:effectLst/>
                <a:latin typeface="맑은 고딕" pitchFamily="50" charset="-127"/>
                <a:ea typeface="맑은 고딕" pitchFamily="50" charset="-127"/>
              </a:rPr>
              <a:t>있음</a:t>
            </a:r>
            <a:r>
              <a:rPr kumimoji="0" lang="en-US" altLang="ko-KR" sz="2800" spc="-130" smtClean="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2800" spc="-130" smtClean="0">
                <a:effectLst/>
                <a:latin typeface="맑은 고딕" pitchFamily="50" charset="-127"/>
                <a:ea typeface="맑은 고딕" pitchFamily="50" charset="-127"/>
              </a:rPr>
              <a:t>같음</a:t>
            </a:r>
            <a:r>
              <a:rPr kumimoji="0" lang="en-US" altLang="ko-KR" sz="2800" spc="-130" smtClean="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2800" spc="-130" smtClean="0">
                <a:effectLst/>
                <a:latin typeface="맑은 고딕" pitchFamily="50" charset="-127"/>
                <a:ea typeface="맑은 고딕" pitchFamily="50" charset="-127"/>
              </a:rPr>
              <a:t>텍스트 포함</a:t>
            </a:r>
            <a:r>
              <a:rPr kumimoji="0" lang="en-US" altLang="ko-KR" sz="2800" spc="-130" smtClean="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2800" spc="-130" smtClean="0">
                <a:effectLst/>
                <a:latin typeface="맑은 고딕" pitchFamily="50" charset="-127"/>
                <a:ea typeface="맑은 고딕" pitchFamily="50" charset="-127"/>
              </a:rPr>
              <a:t>날짜 발생</a:t>
            </a:r>
            <a:r>
              <a:rPr kumimoji="0" lang="en-US" altLang="ko-KR" sz="2800" spc="-130" smtClean="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2800" spc="-130" smtClean="0">
                <a:effectLst/>
                <a:latin typeface="맑은 고딕" pitchFamily="50" charset="-127"/>
                <a:ea typeface="맑은 고딕" pitchFamily="50" charset="-127"/>
              </a:rPr>
              <a:t>중복 값 등의</a:t>
            </a:r>
            <a:r>
              <a:rPr kumimoji="0" lang="ko-KR" altLang="en-US" sz="2800" spc="-220" smtClean="0">
                <a:effectLst/>
                <a:latin typeface="맑은 고딕" pitchFamily="50" charset="-127"/>
                <a:ea typeface="맑은 고딕" pitchFamily="50" charset="-127"/>
              </a:rPr>
              <a:t> 조건</a:t>
            </a:r>
            <a:r>
              <a:rPr kumimoji="0" lang="ko-KR" altLang="en-US" sz="2800" spc="-260" smtClean="0">
                <a:effectLst/>
                <a:latin typeface="맑은 고딕" pitchFamily="50" charset="-127"/>
                <a:ea typeface="맑은 고딕" pitchFamily="50" charset="-127"/>
              </a:rPr>
              <a:t>을 </a:t>
            </a:r>
            <a:r>
              <a:rPr kumimoji="0" lang="ko-KR" altLang="en-US" sz="2800" spc="-260">
                <a:effectLst/>
                <a:latin typeface="맑은 고딕" pitchFamily="50" charset="-127"/>
                <a:ea typeface="맑은 고딕" pitchFamily="50" charset="-127"/>
              </a:rPr>
              <a:t>만족하는 셀에만 강조 규칙을 </a:t>
            </a:r>
            <a:r>
              <a:rPr kumimoji="0" lang="ko-KR" altLang="en-US" sz="2800" spc="-260" smtClean="0">
                <a:effectLst/>
                <a:latin typeface="맑은 고딕" pitchFamily="50" charset="-127"/>
                <a:ea typeface="맑은 고딕" pitchFamily="50" charset="-127"/>
              </a:rPr>
              <a:t>적용한다</a:t>
            </a:r>
            <a:r>
              <a:rPr kumimoji="0" lang="en-US" altLang="ko-KR" sz="2800" spc="-260">
                <a:effectLst/>
                <a:latin typeface="맑은 고딕" pitchFamily="50" charset="-127"/>
                <a:ea typeface="맑은 고딕" pitchFamily="50" charset="-127"/>
              </a:rPr>
              <a:t>. </a:t>
            </a:r>
          </a:p>
          <a:p>
            <a:pPr marL="430213" indent="-430213">
              <a:lnSpc>
                <a:spcPts val="4000"/>
              </a:lnSpc>
              <a:spcBef>
                <a:spcPts val="600"/>
              </a:spcBef>
            </a:pPr>
            <a:r>
              <a:rPr kumimoji="0" lang="ko-KR" altLang="en-US" sz="2800" spc="-18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❷ </a:t>
            </a:r>
            <a:r>
              <a:rPr kumimoji="0" lang="ko-KR" altLang="en-US" sz="2800" spc="-180" smtClean="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상위</a:t>
            </a:r>
            <a:r>
              <a:rPr kumimoji="0" lang="en-US" altLang="ko-KR" sz="2800" spc="-180" smtClean="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/</a:t>
            </a:r>
            <a:r>
              <a:rPr kumimoji="0" lang="ko-KR" altLang="en-US" sz="2800" spc="-180" smtClean="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하위 </a:t>
            </a:r>
            <a:r>
              <a:rPr kumimoji="0" lang="ko-KR" altLang="en-US" sz="2800" spc="-18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규칙</a:t>
            </a:r>
            <a:r>
              <a:rPr kumimoji="0" lang="en-US" altLang="ko-KR" sz="2800" spc="-180">
                <a:effectLst/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2800" spc="-180">
                <a:effectLst/>
                <a:latin typeface="맑은 고딕" pitchFamily="50" charset="-127"/>
                <a:ea typeface="맑은 고딕" pitchFamily="50" charset="-127"/>
              </a:rPr>
              <a:t>셀 값이 큰 순서나 작은 순서대로</a:t>
            </a:r>
            <a:r>
              <a:rPr kumimoji="0" lang="ko-KR" altLang="en-US" sz="2800" spc="-26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2800" spc="-160">
                <a:effectLst/>
                <a:latin typeface="맑은 고딕" pitchFamily="50" charset="-127"/>
                <a:ea typeface="맑은 고딕" pitchFamily="50" charset="-127"/>
              </a:rPr>
              <a:t>원하는 비율까지의 데이터에만 강조 규칙을 적용</a:t>
            </a:r>
            <a:r>
              <a:rPr kumimoji="0" lang="ko-KR" altLang="en-US" sz="2800">
                <a:effectLst/>
                <a:latin typeface="맑은 고딕" pitchFamily="50" charset="-127"/>
                <a:ea typeface="맑은 고딕" pitchFamily="50" charset="-127"/>
              </a:rPr>
              <a:t>한다</a:t>
            </a:r>
            <a:r>
              <a:rPr kumimoji="0" lang="en-US" altLang="ko-KR" sz="2800">
                <a:effectLst/>
                <a:latin typeface="맑은 고딕" pitchFamily="50" charset="-127"/>
                <a:ea typeface="맑은 고딕" pitchFamily="50" charset="-127"/>
              </a:rPr>
              <a:t>. </a:t>
            </a:r>
          </a:p>
          <a:p>
            <a:pPr marL="401638" indent="-401638">
              <a:lnSpc>
                <a:spcPts val="4000"/>
              </a:lnSpc>
              <a:spcBef>
                <a:spcPts val="600"/>
              </a:spcBef>
            </a:pPr>
            <a:r>
              <a:rPr kumimoji="0" lang="ko-KR" altLang="en-US" sz="2800" spc="-26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❸ 데이터 막대</a:t>
            </a:r>
            <a:r>
              <a:rPr kumimoji="0" lang="en-US" altLang="ko-KR" sz="2800" spc="-260">
                <a:effectLst/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2800" spc="-260">
                <a:effectLst/>
                <a:latin typeface="맑은 고딕" pitchFamily="50" charset="-127"/>
                <a:ea typeface="맑은 고딕" pitchFamily="50" charset="-127"/>
              </a:rPr>
              <a:t>셀 값을 비교하여 길이가 서로 다른 데이터 막대를 표시 한다</a:t>
            </a:r>
            <a:r>
              <a:rPr kumimoji="0" lang="en-US" altLang="ko-KR" sz="2800" spc="-260">
                <a:effectLst/>
                <a:latin typeface="맑은 고딕" pitchFamily="50" charset="-127"/>
                <a:ea typeface="맑은 고딕" pitchFamily="50" charset="-127"/>
              </a:rPr>
              <a:t>. </a:t>
            </a:r>
          </a:p>
        </p:txBody>
      </p:sp>
      <p:sp>
        <p:nvSpPr>
          <p:cNvPr id="8" name="모서리가 둥근 직사각형 7"/>
          <p:cNvSpPr/>
          <p:nvPr/>
        </p:nvSpPr>
        <p:spPr>
          <a:xfrm>
            <a:off x="179512" y="142852"/>
            <a:ext cx="4964281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03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시각적 분석과 예측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0" name="직사각형 9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1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12" name="텍스트 개체 틀 7"/>
          <p:cNvSpPr txBox="1">
            <a:spLocks/>
          </p:cNvSpPr>
          <p:nvPr/>
        </p:nvSpPr>
        <p:spPr>
          <a:xfrm>
            <a:off x="1115616" y="1067192"/>
            <a:ext cx="2265364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조건부 서식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62677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98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1" name="텍스트 개체 틀 7"/>
          <p:cNvSpPr txBox="1">
            <a:spLocks/>
          </p:cNvSpPr>
          <p:nvPr/>
        </p:nvSpPr>
        <p:spPr>
          <a:xfrm>
            <a:off x="611560" y="1700808"/>
            <a:ext cx="7848872" cy="4708981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430213" indent="-430213">
              <a:lnSpc>
                <a:spcPts val="4000"/>
              </a:lnSpc>
              <a:spcBef>
                <a:spcPts val="0"/>
              </a:spcBef>
            </a:pPr>
            <a:r>
              <a:rPr kumimoji="0" lang="ko-KR" altLang="en-US" sz="2800" spc="-130" smtClean="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❹</a:t>
            </a:r>
            <a:r>
              <a:rPr kumimoji="0" lang="ko-KR" altLang="en-US" sz="2800" spc="-21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2800" spc="-210" smtClean="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색조</a:t>
            </a:r>
            <a:r>
              <a:rPr kumimoji="0" lang="en-US" altLang="ko-KR" sz="2800" spc="-210" smtClean="0">
                <a:effectLst/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2800" spc="-210" smtClean="0">
                <a:effectLst/>
                <a:latin typeface="맑은 고딕" pitchFamily="50" charset="-127"/>
                <a:ea typeface="맑은 고딕" pitchFamily="50" charset="-127"/>
              </a:rPr>
              <a:t>셀 </a:t>
            </a:r>
            <a:r>
              <a:rPr kumimoji="0" lang="ko-KR" altLang="en-US" sz="2800" spc="-210">
                <a:effectLst/>
                <a:latin typeface="맑은 고딕" pitchFamily="50" charset="-127"/>
                <a:ea typeface="맑은 고딕" pitchFamily="50" charset="-127"/>
              </a:rPr>
              <a:t>값을 다른 셀 값과 비교하여 </a:t>
            </a:r>
            <a:r>
              <a:rPr kumimoji="0" lang="en-US" altLang="ko-KR" sz="2800" spc="-210">
                <a:effectLst/>
                <a:latin typeface="맑은 고딕" pitchFamily="50" charset="-127"/>
                <a:ea typeface="맑은 고딕" pitchFamily="50" charset="-127"/>
              </a:rPr>
              <a:t>2</a:t>
            </a:r>
            <a:r>
              <a:rPr kumimoji="0" lang="ko-KR" altLang="en-US" sz="2800" spc="-210">
                <a:effectLst/>
                <a:latin typeface="맑은 고딕" pitchFamily="50" charset="-127"/>
                <a:ea typeface="맑은 고딕" pitchFamily="50" charset="-127"/>
              </a:rPr>
              <a:t>색 또는 </a:t>
            </a:r>
            <a:r>
              <a:rPr kumimoji="0" lang="en-US" altLang="ko-KR" sz="2800" spc="-210">
                <a:effectLst/>
                <a:latin typeface="맑은 고딕" pitchFamily="50" charset="-127"/>
                <a:ea typeface="맑은 고딕" pitchFamily="50" charset="-127"/>
              </a:rPr>
              <a:t>3</a:t>
            </a:r>
            <a:r>
              <a:rPr kumimoji="0" lang="ko-KR" altLang="en-US" sz="2800" spc="-210">
                <a:effectLst/>
                <a:latin typeface="맑은 고딕" pitchFamily="50" charset="-127"/>
                <a:ea typeface="맑은 고딕" pitchFamily="50" charset="-127"/>
              </a:rPr>
              <a:t>색</a:t>
            </a:r>
            <a:r>
              <a:rPr kumimoji="0" lang="ko-KR" altLang="en-US" sz="2800" spc="-260">
                <a:effectLst/>
                <a:latin typeface="맑은 고딕" pitchFamily="50" charset="-127"/>
                <a:ea typeface="맑은 고딕" pitchFamily="50" charset="-127"/>
              </a:rPr>
              <a:t>의 그라데이션으로 표시한다</a:t>
            </a:r>
            <a:r>
              <a:rPr kumimoji="0" lang="en-US" altLang="ko-KR" sz="2800" spc="-260">
                <a:effectLst/>
                <a:latin typeface="맑은 고딕" pitchFamily="50" charset="-127"/>
                <a:ea typeface="맑은 고딕" pitchFamily="50" charset="-127"/>
              </a:rPr>
              <a:t>. </a:t>
            </a:r>
          </a:p>
          <a:p>
            <a:pPr marL="420688" indent="-420688">
              <a:lnSpc>
                <a:spcPts val="4000"/>
              </a:lnSpc>
              <a:spcBef>
                <a:spcPts val="0"/>
              </a:spcBef>
            </a:pPr>
            <a:r>
              <a:rPr kumimoji="0" lang="ko-KR" altLang="en-US" sz="2800" spc="-21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❺ 아이콘 집합</a:t>
            </a:r>
            <a:r>
              <a:rPr kumimoji="0" lang="en-US" altLang="ko-KR" sz="2800" spc="-210">
                <a:effectLst/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2800" spc="-210">
                <a:effectLst/>
                <a:latin typeface="맑은 고딕" pitchFamily="50" charset="-127"/>
                <a:ea typeface="맑은 고딕" pitchFamily="50" charset="-127"/>
              </a:rPr>
              <a:t>셀 값을 </a:t>
            </a:r>
            <a:r>
              <a:rPr kumimoji="0" lang="en-US" altLang="ko-KR" sz="2800" spc="-210">
                <a:effectLst/>
                <a:latin typeface="맑은 고딕" pitchFamily="50" charset="-127"/>
                <a:ea typeface="맑은 고딕" pitchFamily="50" charset="-127"/>
              </a:rPr>
              <a:t>3~5</a:t>
            </a:r>
            <a:r>
              <a:rPr kumimoji="0" lang="ko-KR" altLang="en-US" sz="2800" spc="-210">
                <a:effectLst/>
                <a:latin typeface="맑은 고딕" pitchFamily="50" charset="-127"/>
                <a:ea typeface="맑은 고딕" pitchFamily="50" charset="-127"/>
              </a:rPr>
              <a:t>개 범위의 아이콘으로 표</a:t>
            </a:r>
            <a:r>
              <a:rPr kumimoji="0" lang="ko-KR" altLang="en-US" sz="2800" spc="-260">
                <a:effectLst/>
                <a:latin typeface="맑은 고딕" pitchFamily="50" charset="-127"/>
                <a:ea typeface="맑은 고딕" pitchFamily="50" charset="-127"/>
              </a:rPr>
              <a:t>시한다</a:t>
            </a:r>
            <a:r>
              <a:rPr kumimoji="0" lang="en-US" altLang="ko-KR" sz="2800" spc="-260">
                <a:effectLst/>
                <a:latin typeface="맑은 고딕" pitchFamily="50" charset="-127"/>
                <a:ea typeface="맑은 고딕" pitchFamily="50" charset="-127"/>
              </a:rPr>
              <a:t>. </a:t>
            </a:r>
          </a:p>
          <a:p>
            <a:pPr marL="411163" indent="-411163">
              <a:lnSpc>
                <a:spcPts val="4000"/>
              </a:lnSpc>
              <a:spcBef>
                <a:spcPts val="0"/>
              </a:spcBef>
            </a:pPr>
            <a:r>
              <a:rPr kumimoji="0" lang="ko-KR" altLang="en-US" sz="2800" spc="-24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❻ 새 규칙</a:t>
            </a:r>
            <a:r>
              <a:rPr kumimoji="0" lang="en-US" altLang="ko-KR" sz="2800" spc="-240">
                <a:effectLst/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2800" spc="-240">
                <a:effectLst/>
                <a:latin typeface="맑은 고딕" pitchFamily="50" charset="-127"/>
                <a:ea typeface="맑은 고딕" pitchFamily="50" charset="-127"/>
              </a:rPr>
              <a:t>사용자가 직접 조건을 지정하여 서식을 적</a:t>
            </a:r>
            <a:r>
              <a:rPr kumimoji="0" lang="ko-KR" altLang="en-US" sz="2800" spc="-260">
                <a:effectLst/>
                <a:latin typeface="맑은 고딕" pitchFamily="50" charset="-127"/>
                <a:ea typeface="맑은 고딕" pitchFamily="50" charset="-127"/>
              </a:rPr>
              <a:t>용한다</a:t>
            </a:r>
            <a:r>
              <a:rPr kumimoji="0" lang="en-US" altLang="ko-KR" sz="2800" spc="-260">
                <a:effectLst/>
                <a:latin typeface="맑은 고딕" pitchFamily="50" charset="-127"/>
                <a:ea typeface="맑은 고딕" pitchFamily="50" charset="-127"/>
              </a:rPr>
              <a:t>. </a:t>
            </a:r>
          </a:p>
          <a:p>
            <a:pPr marL="411163" indent="-411163">
              <a:lnSpc>
                <a:spcPts val="4000"/>
              </a:lnSpc>
              <a:spcBef>
                <a:spcPts val="0"/>
              </a:spcBef>
            </a:pPr>
            <a:r>
              <a:rPr kumimoji="0" lang="ko-KR" altLang="en-US" sz="2800" spc="-23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❼ 규칙 지우기</a:t>
            </a:r>
            <a:r>
              <a:rPr kumimoji="0" lang="en-US" altLang="ko-KR" sz="2800" spc="-230">
                <a:effectLst/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2800" spc="-230">
                <a:effectLst/>
                <a:latin typeface="맑은 고딕" pitchFamily="50" charset="-127"/>
                <a:ea typeface="맑은 고딕" pitchFamily="50" charset="-127"/>
              </a:rPr>
              <a:t>선택 한 셀이나 시트 전체</a:t>
            </a:r>
            <a:r>
              <a:rPr kumimoji="0" lang="en-US" altLang="ko-KR" sz="2800" spc="-23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2800" spc="-230">
                <a:effectLst/>
                <a:latin typeface="맑은 고딕" pitchFamily="50" charset="-127"/>
                <a:ea typeface="맑은 고딕" pitchFamily="50" charset="-127"/>
              </a:rPr>
              <a:t>표</a:t>
            </a:r>
            <a:r>
              <a:rPr kumimoji="0" lang="en-US" altLang="ko-KR" sz="2800" spc="-23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2800" spc="-230">
                <a:effectLst/>
                <a:latin typeface="맑은 고딕" pitchFamily="50" charset="-127"/>
                <a:ea typeface="맑은 고딕" pitchFamily="50" charset="-127"/>
              </a:rPr>
              <a:t>피벗 테</a:t>
            </a:r>
            <a:r>
              <a:rPr kumimoji="0" lang="ko-KR" altLang="en-US" sz="2800" spc="-260">
                <a:effectLst/>
                <a:latin typeface="맑은 고딕" pitchFamily="50" charset="-127"/>
                <a:ea typeface="맑은 고딕" pitchFamily="50" charset="-127"/>
              </a:rPr>
              <a:t>이블의 설정된 규칙을 삭제한다</a:t>
            </a:r>
            <a:r>
              <a:rPr kumimoji="0" lang="en-US" altLang="ko-KR" sz="2800" spc="-260">
                <a:effectLst/>
                <a:latin typeface="맑은 고딕" pitchFamily="50" charset="-127"/>
                <a:ea typeface="맑은 고딕" pitchFamily="50" charset="-127"/>
              </a:rPr>
              <a:t>. </a:t>
            </a:r>
          </a:p>
          <a:p>
            <a:pPr>
              <a:lnSpc>
                <a:spcPts val="4000"/>
              </a:lnSpc>
              <a:spcBef>
                <a:spcPts val="0"/>
              </a:spcBef>
            </a:pPr>
            <a:r>
              <a:rPr kumimoji="0" lang="ko-KR" altLang="en-US" sz="2800" spc="-14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❽ 규칙 관리</a:t>
            </a:r>
            <a:r>
              <a:rPr kumimoji="0" lang="en-US" altLang="ko-KR" sz="2800" spc="-140">
                <a:effectLst/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2800" spc="-140">
                <a:effectLst/>
                <a:latin typeface="맑은 고딕" pitchFamily="50" charset="-127"/>
                <a:ea typeface="맑은 고딕" pitchFamily="50" charset="-127"/>
              </a:rPr>
              <a:t>설정한 조건부 서식을 수정</a:t>
            </a:r>
            <a:r>
              <a:rPr kumimoji="0" lang="en-US" altLang="ko-KR" sz="2800" spc="-14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2800" spc="-140" smtClean="0">
                <a:effectLst/>
                <a:latin typeface="맑은 고딕" pitchFamily="50" charset="-127"/>
                <a:ea typeface="맑은 고딕" pitchFamily="50" charset="-127"/>
              </a:rPr>
              <a:t>삭제한다</a:t>
            </a:r>
            <a:r>
              <a:rPr kumimoji="0" lang="en-US" altLang="ko-KR" sz="2800" spc="-140" smtClean="0">
                <a:effectLst/>
                <a:latin typeface="맑은 고딕" pitchFamily="50" charset="-127"/>
                <a:ea typeface="맑은 고딕" pitchFamily="50" charset="-127"/>
              </a:rPr>
              <a:t>.</a:t>
            </a:r>
            <a:r>
              <a:rPr kumimoji="0" lang="ko-KR" altLang="en-US" sz="2800" spc="-14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endParaRPr kumimoji="0" lang="en-US" altLang="ko-KR" sz="2800" spc="-14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8" name="직사각형 7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1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10" name="텍스트 개체 틀 7"/>
          <p:cNvSpPr txBox="1">
            <a:spLocks/>
          </p:cNvSpPr>
          <p:nvPr/>
        </p:nvSpPr>
        <p:spPr>
          <a:xfrm>
            <a:off x="1115616" y="1067192"/>
            <a:ext cx="2265364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조건부 서식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179512" y="142852"/>
            <a:ext cx="4964281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03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시각적 분석과 예측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845368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P. 98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0" name="텍스트 개체 틀 7"/>
          <p:cNvSpPr txBox="1">
            <a:spLocks/>
          </p:cNvSpPr>
          <p:nvPr/>
        </p:nvSpPr>
        <p:spPr>
          <a:xfrm>
            <a:off x="2051720" y="268583"/>
            <a:ext cx="4855816" cy="4616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lvl="0" indent="-284163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kumimoji="0" lang="en-US" altLang="ko-KR" sz="2400" b="1" spc="-15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[</a:t>
            </a:r>
            <a:r>
              <a:rPr kumimoji="0" lang="ko-KR" altLang="en-US" sz="2400" b="1" spc="-15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조건부 서식 규칙 관리자</a:t>
            </a:r>
            <a:r>
              <a:rPr kumimoji="0" lang="en-US" altLang="ko-KR" sz="2400" b="1" spc="-15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] </a:t>
            </a:r>
            <a:r>
              <a:rPr kumimoji="0" lang="ko-KR" altLang="en-US" sz="2400" b="1" spc="-15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대화 상자</a:t>
            </a:r>
            <a:endParaRPr kumimoji="0" lang="ko-KR" altLang="en-US" sz="2400" b="1" i="0" strike="noStrike" kern="1200" cap="none" spc="-150" normalizeH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함초롬바탕" panose="02030604000101010101" pitchFamily="18" charset="-127"/>
            </a:endParaRPr>
          </a:p>
        </p:txBody>
      </p:sp>
      <p:sp>
        <p:nvSpPr>
          <p:cNvPr id="7" name="직사각형 6"/>
          <p:cNvSpPr/>
          <p:nvPr/>
        </p:nvSpPr>
        <p:spPr>
          <a:xfrm>
            <a:off x="107505" y="244982"/>
            <a:ext cx="1872207" cy="51516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b="1" dirty="0" smtClean="0">
                <a:effectLst/>
                <a:latin typeface="+mj-ea"/>
                <a:ea typeface="+mj-ea"/>
              </a:rPr>
              <a:t>더 알아보기</a:t>
            </a:r>
            <a:endParaRPr lang="ko-KR" altLang="en-US" sz="2400" b="1" dirty="0">
              <a:effectLst/>
              <a:latin typeface="+mj-ea"/>
              <a:ea typeface="+mj-ea"/>
            </a:endParaRPr>
          </a:p>
        </p:txBody>
      </p:sp>
      <p:sp>
        <p:nvSpPr>
          <p:cNvPr id="8" name="텍스트 개체 틀 7"/>
          <p:cNvSpPr txBox="1">
            <a:spLocks/>
          </p:cNvSpPr>
          <p:nvPr/>
        </p:nvSpPr>
        <p:spPr>
          <a:xfrm>
            <a:off x="530408" y="1052736"/>
            <a:ext cx="8100000" cy="5256584"/>
          </a:xfrm>
          <a:prstGeom prst="roundRect">
            <a:avLst>
              <a:gd name="adj" fmla="val 3296"/>
            </a:avLst>
          </a:prstGeom>
          <a:solidFill>
            <a:srgbClr val="DFEEC6"/>
          </a:solidFill>
        </p:spPr>
        <p:txBody>
          <a:bodyPr>
            <a:no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>
              <a:lnSpc>
                <a:spcPts val="4000"/>
              </a:lnSpc>
              <a:spcBef>
                <a:spcPts val="0"/>
              </a:spcBef>
            </a:pPr>
            <a:r>
              <a:rPr kumimoji="0" lang="en-US" altLang="ko-KR" sz="2800" spc="-200" smtClean="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2800" spc="-200" smtClean="0">
                <a:effectLst/>
                <a:latin typeface="맑은 고딕" pitchFamily="50" charset="-127"/>
                <a:ea typeface="맑은 고딕" pitchFamily="50" charset="-127"/>
              </a:rPr>
              <a:t>홈</a:t>
            </a:r>
            <a:r>
              <a:rPr kumimoji="0" lang="en-US" altLang="ko-KR" sz="2800" spc="-200" smtClean="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2800" spc="-200" smtClean="0">
                <a:effectLst/>
                <a:latin typeface="맑은 고딕" pitchFamily="50" charset="-127"/>
                <a:ea typeface="맑은 고딕" pitchFamily="50" charset="-127"/>
              </a:rPr>
              <a:t>탭</a:t>
            </a:r>
            <a:r>
              <a:rPr kumimoji="0" lang="en-US" altLang="ko-KR" sz="2800" spc="-200" smtClean="0">
                <a:effectLst/>
                <a:latin typeface="맑은 고딕" pitchFamily="50" charset="-127"/>
                <a:ea typeface="맑은 고딕" pitchFamily="50" charset="-127"/>
              </a:rPr>
              <a:t>-[</a:t>
            </a:r>
            <a:r>
              <a:rPr kumimoji="0" lang="ko-KR" altLang="en-US" sz="2800" spc="-200" smtClean="0">
                <a:effectLst/>
                <a:latin typeface="맑은 고딕" pitchFamily="50" charset="-127"/>
                <a:ea typeface="맑은 고딕" pitchFamily="50" charset="-127"/>
              </a:rPr>
              <a:t>스타일</a:t>
            </a:r>
            <a:r>
              <a:rPr kumimoji="0" lang="en-US" altLang="ko-KR" sz="2800" spc="-200" smtClean="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2800" spc="-200" smtClean="0">
                <a:effectLst/>
                <a:latin typeface="맑은 고딕" pitchFamily="50" charset="-127"/>
                <a:ea typeface="맑은 고딕" pitchFamily="50" charset="-127"/>
              </a:rPr>
              <a:t>그룹</a:t>
            </a:r>
            <a:r>
              <a:rPr kumimoji="0" lang="en-US" altLang="ko-KR" sz="2800" spc="-200" smtClean="0">
                <a:effectLst/>
                <a:latin typeface="맑은 고딕" pitchFamily="50" charset="-127"/>
                <a:ea typeface="맑은 고딕" pitchFamily="50" charset="-127"/>
              </a:rPr>
              <a:t>-[</a:t>
            </a:r>
            <a:r>
              <a:rPr kumimoji="0" lang="ko-KR" altLang="en-US" sz="2800" spc="-200" smtClean="0">
                <a:effectLst/>
                <a:latin typeface="맑은 고딕" pitchFamily="50" charset="-127"/>
                <a:ea typeface="맑은 고딕" pitchFamily="50" charset="-127"/>
              </a:rPr>
              <a:t>조건부 서식</a:t>
            </a:r>
            <a:r>
              <a:rPr kumimoji="0" lang="en-US" altLang="ko-KR" sz="2800" spc="-200" smtClean="0">
                <a:effectLst/>
                <a:latin typeface="맑은 고딕" pitchFamily="50" charset="-127"/>
                <a:ea typeface="맑은 고딕" pitchFamily="50" charset="-127"/>
              </a:rPr>
              <a:t>](     )-[</a:t>
            </a:r>
            <a:r>
              <a:rPr kumimoji="0" lang="ko-KR" altLang="en-US" sz="2800" spc="-200" smtClean="0">
                <a:effectLst/>
                <a:latin typeface="맑은 고딕" pitchFamily="50" charset="-127"/>
                <a:ea typeface="맑은 고딕" pitchFamily="50" charset="-127"/>
              </a:rPr>
              <a:t>규칙 관리</a:t>
            </a:r>
            <a:r>
              <a:rPr kumimoji="0" lang="en-US" altLang="ko-KR" sz="2800" spc="-200" smtClean="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2800" spc="-200" smtClean="0">
                <a:effectLst/>
                <a:latin typeface="맑은 고딕" pitchFamily="50" charset="-127"/>
                <a:ea typeface="맑은 고딕" pitchFamily="50" charset="-127"/>
              </a:rPr>
              <a:t>메뉴를 선택하면 </a:t>
            </a:r>
            <a:r>
              <a:rPr kumimoji="0" lang="en-US" altLang="ko-KR" sz="2800" spc="-200" smtClean="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2800" spc="-200" smtClean="0">
                <a:effectLst/>
                <a:latin typeface="맑은 고딕" pitchFamily="50" charset="-127"/>
                <a:ea typeface="맑은 고딕" pitchFamily="50" charset="-127"/>
              </a:rPr>
              <a:t>조건부 서식 규칙 관리자</a:t>
            </a:r>
            <a:r>
              <a:rPr kumimoji="0" lang="en-US" altLang="ko-KR" sz="2800" spc="-200" smtClean="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2800" spc="-200" smtClean="0">
                <a:effectLst/>
                <a:latin typeface="맑은 고딕" pitchFamily="50" charset="-127"/>
                <a:ea typeface="맑은 고딕" pitchFamily="50" charset="-127"/>
              </a:rPr>
              <a:t>대화 상자를 </a:t>
            </a:r>
            <a:r>
              <a:rPr kumimoji="0" lang="ko-KR" altLang="en-US" sz="2800" spc="-250" smtClean="0">
                <a:effectLst/>
                <a:latin typeface="맑은 고딕" pitchFamily="50" charset="-127"/>
                <a:ea typeface="맑은 고딕" pitchFamily="50" charset="-127"/>
              </a:rPr>
              <a:t>이용하여 규칙의 편집이나 삭제</a:t>
            </a:r>
            <a:r>
              <a:rPr kumimoji="0" lang="en-US" altLang="ko-KR" sz="2800" spc="-250" smtClean="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2800" spc="-250" smtClean="0">
                <a:effectLst/>
                <a:latin typeface="맑은 고딕" pitchFamily="50" charset="-127"/>
                <a:ea typeface="맑은 고딕" pitchFamily="50" charset="-127"/>
              </a:rPr>
              <a:t>규칙의 우선순위</a:t>
            </a:r>
            <a:r>
              <a:rPr kumimoji="0" lang="en-US" altLang="ko-KR" sz="2800" spc="-250" smtClean="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2800" spc="-250" smtClean="0">
                <a:effectLst/>
                <a:latin typeface="맑은 고딕" pitchFamily="50" charset="-127"/>
                <a:ea typeface="맑은 고딕" pitchFamily="50" charset="-127"/>
              </a:rPr>
              <a:t>적용</a:t>
            </a:r>
            <a:r>
              <a:rPr kumimoji="0" lang="ko-KR" altLang="en-US" sz="2800" spc="-200" smtClean="0">
                <a:effectLst/>
                <a:latin typeface="맑은 고딕" pitchFamily="50" charset="-127"/>
                <a:ea typeface="맑은 고딕" pitchFamily="50" charset="-127"/>
              </a:rPr>
              <a:t> 대상 등 조건부 서식에 대한 작업을 수정할 수 있다</a:t>
            </a:r>
            <a:r>
              <a:rPr kumimoji="0" lang="en-US" altLang="ko-KR" sz="2800" spc="-200" smtClean="0">
                <a:effectLst/>
                <a:latin typeface="맑은 고딕" pitchFamily="50" charset="-127"/>
                <a:ea typeface="맑은 고딕" pitchFamily="50" charset="-127"/>
              </a:rPr>
              <a:t>.</a:t>
            </a:r>
            <a:r>
              <a:rPr kumimoji="0" lang="ko-KR" altLang="en-US" sz="2800" spc="-20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endParaRPr kumimoji="0" lang="en-US" altLang="ko-KR" sz="2800" spc="-200" dirty="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31608" y="1099612"/>
            <a:ext cx="360000" cy="586047"/>
          </a:xfrm>
          <a:prstGeom prst="rect">
            <a:avLst/>
          </a:prstGeom>
          <a:ln w="0">
            <a:solidFill>
              <a:schemeClr val="tx1"/>
            </a:solidFill>
          </a:ln>
        </p:spPr>
      </p:pic>
      <p:pic>
        <p:nvPicPr>
          <p:cNvPr id="4" name="그림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80872" y="3493799"/>
            <a:ext cx="5400000" cy="2527489"/>
          </a:xfrm>
          <a:prstGeom prst="rect">
            <a:avLst/>
          </a:prstGeom>
        </p:spPr>
      </p:pic>
      <p:sp>
        <p:nvSpPr>
          <p:cNvPr id="5" name="직사각형 4"/>
          <p:cNvSpPr/>
          <p:nvPr/>
        </p:nvSpPr>
        <p:spPr>
          <a:xfrm>
            <a:off x="1473881" y="3546733"/>
            <a:ext cx="52706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ko-KR" altLang="en-US" sz="2800" spc="-13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❶</a:t>
            </a:r>
            <a:endParaRPr lang="ko-KR" altLang="en-US" sz="2800"/>
          </a:p>
        </p:txBody>
      </p:sp>
      <p:sp>
        <p:nvSpPr>
          <p:cNvPr id="6" name="직사각형 5"/>
          <p:cNvSpPr/>
          <p:nvPr/>
        </p:nvSpPr>
        <p:spPr>
          <a:xfrm>
            <a:off x="1617338" y="3856515"/>
            <a:ext cx="52706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ko-KR" altLang="en-US" sz="2800" spc="-13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❷</a:t>
            </a:r>
            <a:endParaRPr lang="ko-KR" altLang="en-US" sz="2800"/>
          </a:p>
        </p:txBody>
      </p:sp>
      <p:sp>
        <p:nvSpPr>
          <p:cNvPr id="9" name="직사각형 8"/>
          <p:cNvSpPr/>
          <p:nvPr/>
        </p:nvSpPr>
        <p:spPr>
          <a:xfrm>
            <a:off x="2658563" y="3856515"/>
            <a:ext cx="52706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ko-KR" altLang="en-US" sz="2800" spc="-13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❸</a:t>
            </a:r>
            <a:endParaRPr lang="ko-KR" altLang="en-US" sz="2800"/>
          </a:p>
        </p:txBody>
      </p:sp>
      <p:sp>
        <p:nvSpPr>
          <p:cNvPr id="11" name="직사각형 10"/>
          <p:cNvSpPr/>
          <p:nvPr/>
        </p:nvSpPr>
        <p:spPr>
          <a:xfrm>
            <a:off x="3665132" y="3834765"/>
            <a:ext cx="52706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ko-KR" altLang="en-US" sz="2800" spc="-13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❹</a:t>
            </a:r>
            <a:endParaRPr lang="ko-KR" altLang="en-US" sz="2800"/>
          </a:p>
        </p:txBody>
      </p:sp>
      <p:sp>
        <p:nvSpPr>
          <p:cNvPr id="13" name="직사각형 12"/>
          <p:cNvSpPr/>
          <p:nvPr/>
        </p:nvSpPr>
        <p:spPr>
          <a:xfrm>
            <a:off x="4863709" y="3582165"/>
            <a:ext cx="52706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ko-KR" altLang="en-US" sz="2800" spc="-13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❺</a:t>
            </a:r>
            <a:endParaRPr lang="ko-KR" altLang="en-US" sz="2800"/>
          </a:p>
        </p:txBody>
      </p:sp>
      <p:sp>
        <p:nvSpPr>
          <p:cNvPr id="14" name="직사각형 13"/>
          <p:cNvSpPr/>
          <p:nvPr/>
        </p:nvSpPr>
        <p:spPr>
          <a:xfrm>
            <a:off x="5828649" y="4069077"/>
            <a:ext cx="52706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ko-KR" altLang="en-US" sz="2800" spc="-13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❻</a:t>
            </a:r>
            <a:endParaRPr lang="ko-KR" altLang="en-US" sz="2800"/>
          </a:p>
        </p:txBody>
      </p:sp>
    </p:spTree>
    <p:extLst>
      <p:ext uri="{BB962C8B-B14F-4D97-AF65-F5344CB8AC3E}">
        <p14:creationId xmlns:p14="http://schemas.microsoft.com/office/powerpoint/2010/main" val="1720509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P. 98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0" name="텍스트 개체 틀 7"/>
          <p:cNvSpPr txBox="1">
            <a:spLocks/>
          </p:cNvSpPr>
          <p:nvPr/>
        </p:nvSpPr>
        <p:spPr>
          <a:xfrm>
            <a:off x="2051720" y="268583"/>
            <a:ext cx="4855816" cy="4616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lvl="0" indent="-284163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kumimoji="0" lang="en-US" altLang="ko-KR" sz="2400" b="1" spc="-15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[</a:t>
            </a:r>
            <a:r>
              <a:rPr kumimoji="0" lang="ko-KR" altLang="en-US" sz="2400" b="1" spc="-15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조건부 서식 규칙 관리자</a:t>
            </a:r>
            <a:r>
              <a:rPr kumimoji="0" lang="en-US" altLang="ko-KR" sz="2400" b="1" spc="-15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] </a:t>
            </a:r>
            <a:r>
              <a:rPr kumimoji="0" lang="ko-KR" altLang="en-US" sz="2400" b="1" spc="-15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대화 상자</a:t>
            </a:r>
            <a:endParaRPr kumimoji="0" lang="ko-KR" altLang="en-US" sz="2400" b="1" i="0" strike="noStrike" kern="1200" cap="none" spc="-150" normalizeH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함초롬바탕" panose="02030604000101010101" pitchFamily="18" charset="-127"/>
            </a:endParaRPr>
          </a:p>
        </p:txBody>
      </p:sp>
      <p:sp>
        <p:nvSpPr>
          <p:cNvPr id="7" name="직사각형 6"/>
          <p:cNvSpPr/>
          <p:nvPr/>
        </p:nvSpPr>
        <p:spPr>
          <a:xfrm>
            <a:off x="107505" y="244982"/>
            <a:ext cx="1872207" cy="51516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b="1" dirty="0" smtClean="0">
                <a:effectLst/>
                <a:latin typeface="+mj-ea"/>
                <a:ea typeface="+mj-ea"/>
              </a:rPr>
              <a:t>더 알아보기</a:t>
            </a:r>
            <a:endParaRPr lang="ko-KR" altLang="en-US" sz="2400" b="1" dirty="0">
              <a:effectLst/>
              <a:latin typeface="+mj-ea"/>
              <a:ea typeface="+mj-ea"/>
            </a:endParaRPr>
          </a:p>
        </p:txBody>
      </p:sp>
      <p:sp>
        <p:nvSpPr>
          <p:cNvPr id="8" name="텍스트 개체 틀 7"/>
          <p:cNvSpPr txBox="1">
            <a:spLocks/>
          </p:cNvSpPr>
          <p:nvPr/>
        </p:nvSpPr>
        <p:spPr>
          <a:xfrm>
            <a:off x="530408" y="1052736"/>
            <a:ext cx="8100000" cy="5580000"/>
          </a:xfrm>
          <a:prstGeom prst="roundRect">
            <a:avLst>
              <a:gd name="adj" fmla="val 3296"/>
            </a:avLst>
          </a:prstGeom>
          <a:solidFill>
            <a:srgbClr val="DFEEC6"/>
          </a:solidFill>
        </p:spPr>
        <p:txBody>
          <a:bodyPr>
            <a:no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447675" indent="-447675">
              <a:lnSpc>
                <a:spcPts val="4000"/>
              </a:lnSpc>
              <a:spcBef>
                <a:spcPts val="0"/>
              </a:spcBef>
            </a:pPr>
            <a:r>
              <a:rPr kumimoji="0" lang="ko-KR" altLang="en-US" sz="2800" spc="-110" smtClean="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❶</a:t>
            </a:r>
            <a:r>
              <a:rPr lang="en-US" altLang="ko-KR" sz="2800" spc="-11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kumimoji="0" lang="ko-KR" altLang="en-US" sz="2800" spc="-110" smtClean="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서식</a:t>
            </a:r>
            <a:r>
              <a:rPr kumimoji="0" lang="en-US" altLang="ko-KR" sz="2800" spc="-110" smtClean="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2800" spc="-110" smtClean="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규칙 표시</a:t>
            </a:r>
            <a:r>
              <a:rPr kumimoji="0" lang="en-US" altLang="ko-KR" sz="2800" spc="-110" smtClean="0">
                <a:effectLst/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2800" spc="-110">
                <a:effectLst/>
                <a:latin typeface="맑은 고딕" pitchFamily="50" charset="-127"/>
                <a:ea typeface="맑은 고딕" pitchFamily="50" charset="-127"/>
              </a:rPr>
              <a:t>조건부 서식 규칙을 설정할 영역</a:t>
            </a:r>
            <a:r>
              <a:rPr kumimoji="0" lang="ko-KR" altLang="en-US" sz="2800" spc="-120">
                <a:effectLst/>
                <a:latin typeface="맑은 고딕" pitchFamily="50" charset="-127"/>
                <a:ea typeface="맑은 고딕" pitchFamily="50" charset="-127"/>
              </a:rPr>
              <a:t>을 선택한다</a:t>
            </a:r>
            <a:r>
              <a:rPr kumimoji="0" lang="en-US" altLang="ko-KR" sz="2800" spc="-120">
                <a:effectLst/>
                <a:latin typeface="맑은 고딕" pitchFamily="50" charset="-127"/>
                <a:ea typeface="맑은 고딕" pitchFamily="50" charset="-127"/>
              </a:rPr>
              <a:t>. </a:t>
            </a:r>
          </a:p>
          <a:p>
            <a:pPr marL="447675" indent="-447675">
              <a:lnSpc>
                <a:spcPts val="4000"/>
              </a:lnSpc>
              <a:spcBef>
                <a:spcPts val="600"/>
              </a:spcBef>
            </a:pPr>
            <a:r>
              <a:rPr kumimoji="0" lang="ko-KR" altLang="en-US" sz="2800" spc="-10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❷ 새 규칙</a:t>
            </a:r>
            <a:r>
              <a:rPr kumimoji="0" lang="en-US" altLang="ko-KR" sz="2800" spc="-100">
                <a:effectLst/>
                <a:latin typeface="맑은 고딕" pitchFamily="50" charset="-127"/>
                <a:ea typeface="맑은 고딕" pitchFamily="50" charset="-127"/>
              </a:rPr>
              <a:t>: [</a:t>
            </a:r>
            <a:r>
              <a:rPr kumimoji="0" lang="ko-KR" altLang="en-US" sz="2800" spc="-100">
                <a:effectLst/>
                <a:latin typeface="맑은 고딕" pitchFamily="50" charset="-127"/>
                <a:ea typeface="맑은 고딕" pitchFamily="50" charset="-127"/>
              </a:rPr>
              <a:t>새 서식 규칙</a:t>
            </a:r>
            <a:r>
              <a:rPr kumimoji="0" lang="en-US" altLang="ko-KR" sz="2800" spc="-10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2800" spc="-100">
                <a:effectLst/>
                <a:latin typeface="맑은 고딕" pitchFamily="50" charset="-127"/>
                <a:ea typeface="맑은 고딕" pitchFamily="50" charset="-127"/>
              </a:rPr>
              <a:t>대화 상자를 표시하며 새</a:t>
            </a:r>
            <a:r>
              <a:rPr kumimoji="0" lang="ko-KR" altLang="en-US" sz="2800" spc="-120">
                <a:effectLst/>
                <a:latin typeface="맑은 고딕" pitchFamily="50" charset="-127"/>
                <a:ea typeface="맑은 고딕" pitchFamily="50" charset="-127"/>
              </a:rPr>
              <a:t> 규칙을 지정한다</a:t>
            </a:r>
            <a:r>
              <a:rPr kumimoji="0" lang="en-US" altLang="ko-KR" sz="2800" spc="-120">
                <a:effectLst/>
                <a:latin typeface="맑은 고딕" pitchFamily="50" charset="-127"/>
                <a:ea typeface="맑은 고딕" pitchFamily="50" charset="-127"/>
              </a:rPr>
              <a:t>. </a:t>
            </a:r>
          </a:p>
          <a:p>
            <a:pPr>
              <a:lnSpc>
                <a:spcPts val="4000"/>
              </a:lnSpc>
              <a:spcBef>
                <a:spcPts val="600"/>
              </a:spcBef>
            </a:pPr>
            <a:r>
              <a:rPr kumimoji="0" lang="ko-KR" altLang="en-US" sz="2800" spc="-12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❸ 규칙 편집</a:t>
            </a:r>
            <a:r>
              <a:rPr kumimoji="0" lang="en-US" altLang="ko-KR" sz="2800" spc="-120">
                <a:effectLst/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2800" spc="-120">
                <a:effectLst/>
                <a:latin typeface="맑은 고딕" pitchFamily="50" charset="-127"/>
                <a:ea typeface="맑은 고딕" pitchFamily="50" charset="-127"/>
              </a:rPr>
              <a:t>범위에 설정한 규칙을 수정한다</a:t>
            </a:r>
            <a:r>
              <a:rPr kumimoji="0" lang="en-US" altLang="ko-KR" sz="2800" spc="-120">
                <a:effectLst/>
                <a:latin typeface="맑은 고딕" pitchFamily="50" charset="-127"/>
                <a:ea typeface="맑은 고딕" pitchFamily="50" charset="-127"/>
              </a:rPr>
              <a:t>. </a:t>
            </a:r>
          </a:p>
          <a:p>
            <a:pPr>
              <a:lnSpc>
                <a:spcPts val="4000"/>
              </a:lnSpc>
              <a:spcBef>
                <a:spcPts val="600"/>
              </a:spcBef>
            </a:pPr>
            <a:r>
              <a:rPr kumimoji="0" lang="ko-KR" altLang="en-US" sz="2800" spc="-12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❹ 규칙 삭제</a:t>
            </a:r>
            <a:r>
              <a:rPr kumimoji="0" lang="en-US" altLang="ko-KR" sz="2800" spc="-120">
                <a:effectLst/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2800" spc="-120">
                <a:effectLst/>
                <a:latin typeface="맑은 고딕" pitchFamily="50" charset="-127"/>
                <a:ea typeface="맑은 고딕" pitchFamily="50" charset="-127"/>
              </a:rPr>
              <a:t>범위에 설정한 규칙을 삭제한다</a:t>
            </a:r>
            <a:r>
              <a:rPr kumimoji="0" lang="en-US" altLang="ko-KR" sz="2800" spc="-120">
                <a:effectLst/>
                <a:latin typeface="맑은 고딕" pitchFamily="50" charset="-127"/>
                <a:ea typeface="맑은 고딕" pitchFamily="50" charset="-127"/>
              </a:rPr>
              <a:t>. </a:t>
            </a:r>
            <a:endParaRPr kumimoji="0" lang="en-US" altLang="ko-KR" sz="2800" spc="-120" smtClean="0">
              <a:effectLst/>
              <a:latin typeface="맑은 고딕" pitchFamily="50" charset="-127"/>
              <a:ea typeface="맑은 고딕" pitchFamily="50" charset="-127"/>
            </a:endParaRPr>
          </a:p>
          <a:p>
            <a:pPr marL="438150" indent="-438150">
              <a:lnSpc>
                <a:spcPts val="4000"/>
              </a:lnSpc>
              <a:spcBef>
                <a:spcPts val="600"/>
              </a:spcBef>
            </a:pPr>
            <a:r>
              <a:rPr kumimoji="0" lang="ko-KR" altLang="en-US" sz="2800" spc="-110" smtClean="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❺   </a:t>
            </a:r>
            <a:r>
              <a:rPr lang="en-US" altLang="ko-KR" sz="2800" spc="-11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kumimoji="0" lang="en-US" altLang="ko-KR" sz="2800" spc="-110" smtClean="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/   </a:t>
            </a:r>
            <a:r>
              <a:rPr kumimoji="0" lang="en-US" altLang="ko-KR" sz="2800" spc="-110" smtClean="0">
                <a:effectLst/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2800" spc="-110" smtClean="0">
                <a:effectLst/>
                <a:latin typeface="맑은 고딕" pitchFamily="50" charset="-127"/>
                <a:ea typeface="맑은 고딕" pitchFamily="50" charset="-127"/>
              </a:rPr>
              <a:t>변경 </a:t>
            </a:r>
            <a:r>
              <a:rPr kumimoji="0" lang="ko-KR" altLang="en-US" sz="2800" spc="-110">
                <a:effectLst/>
                <a:latin typeface="맑은 고딕" pitchFamily="50" charset="-127"/>
                <a:ea typeface="맑은 고딕" pitchFamily="50" charset="-127"/>
              </a:rPr>
              <a:t>내용을 새로 고치거나 데이터 원본을</a:t>
            </a:r>
            <a:r>
              <a:rPr kumimoji="0" lang="ko-KR" altLang="en-US" sz="2800" spc="-130">
                <a:effectLst/>
                <a:latin typeface="맑은 고딕" pitchFamily="50" charset="-127"/>
                <a:ea typeface="맑은 고딕" pitchFamily="50" charset="-127"/>
              </a:rPr>
              <a:t> 변경한다</a:t>
            </a:r>
            <a:r>
              <a:rPr kumimoji="0" lang="en-US" altLang="ko-KR" sz="2800" spc="-130">
                <a:effectLst/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 marL="430213" indent="-430213">
              <a:lnSpc>
                <a:spcPts val="4000"/>
              </a:lnSpc>
              <a:spcBef>
                <a:spcPts val="600"/>
              </a:spcBef>
            </a:pPr>
            <a:r>
              <a:rPr kumimoji="0" lang="ko-KR" altLang="en-US" sz="2800" spc="-16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❻ </a:t>
            </a:r>
            <a:r>
              <a:rPr kumimoji="0" lang="en-US" altLang="ko-KR" sz="2800" spc="-16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True</a:t>
            </a:r>
            <a:r>
              <a:rPr kumimoji="0" lang="ko-KR" altLang="en-US" sz="2800" spc="-160">
                <a:solidFill>
                  <a:srgbClr val="EC008C"/>
                </a:solidFill>
                <a:effectLst/>
                <a:latin typeface="맑은 고딕" pitchFamily="50" charset="-127"/>
                <a:ea typeface="맑은 고딕" pitchFamily="50" charset="-127"/>
              </a:rPr>
              <a:t>일 경우 중지</a:t>
            </a:r>
            <a:r>
              <a:rPr kumimoji="0" lang="en-US" altLang="ko-KR" sz="2800" spc="-160">
                <a:effectLst/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2800" spc="-160">
                <a:effectLst/>
                <a:latin typeface="맑은 고딕" pitchFamily="50" charset="-127"/>
                <a:ea typeface="맑은 고딕" pitchFamily="50" charset="-127"/>
              </a:rPr>
              <a:t>지정한 조건이 </a:t>
            </a:r>
            <a:r>
              <a:rPr kumimoji="0" lang="en-US" altLang="ko-KR" sz="2800" spc="-160">
                <a:effectLst/>
                <a:latin typeface="맑은 고딕" pitchFamily="50" charset="-127"/>
                <a:ea typeface="맑은 고딕" pitchFamily="50" charset="-127"/>
              </a:rPr>
              <a:t>True</a:t>
            </a:r>
            <a:r>
              <a:rPr kumimoji="0" lang="ko-KR" altLang="en-US" sz="2800" spc="-160">
                <a:effectLst/>
                <a:latin typeface="맑은 고딕" pitchFamily="50" charset="-127"/>
                <a:ea typeface="맑은 고딕" pitchFamily="50" charset="-127"/>
              </a:rPr>
              <a:t>일 경우 </a:t>
            </a:r>
            <a:r>
              <a:rPr kumimoji="0" lang="ko-KR" altLang="en-US" sz="2800" spc="-160" smtClean="0">
                <a:effectLst/>
                <a:latin typeface="맑은 고딕" pitchFamily="50" charset="-127"/>
                <a:ea typeface="맑은 고딕" pitchFamily="50" charset="-127"/>
              </a:rPr>
              <a:t>중지</a:t>
            </a:r>
            <a:r>
              <a:rPr kumimoji="0" lang="ko-KR" altLang="en-US" sz="2800" spc="-130" smtClean="0">
                <a:effectLst/>
                <a:latin typeface="맑은 고딕" pitchFamily="50" charset="-127"/>
                <a:ea typeface="맑은 고딕" pitchFamily="50" charset="-127"/>
              </a:rPr>
              <a:t>한다</a:t>
            </a:r>
            <a:r>
              <a:rPr kumimoji="0" lang="en-US" altLang="ko-KR" sz="2800" spc="-130" smtClean="0">
                <a:effectLst/>
                <a:latin typeface="맑은 고딕" pitchFamily="50" charset="-127"/>
                <a:ea typeface="맑은 고딕" pitchFamily="50" charset="-127"/>
              </a:rPr>
              <a:t>.</a:t>
            </a:r>
            <a:endParaRPr kumimoji="0" lang="en-US" altLang="ko-KR" sz="2800" spc="-13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1336" y="4634848"/>
            <a:ext cx="262647" cy="262647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19672" y="4625704"/>
            <a:ext cx="262647" cy="2626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9507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HDOfficeLightV0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/>
      </a:spPr>
      <a:bodyPr rtlCol="0" anchor="ctr"/>
      <a:lstStyle>
        <a:defPPr algn="ctr">
          <a:defRPr/>
        </a:defPPr>
      </a:lstStyle>
      <a:style>
        <a:lnRef idx="2">
          <a:schemeClr val="accent5">
            <a:shade val="50000"/>
          </a:schemeClr>
        </a:lnRef>
        <a:fillRef idx="1">
          <a:schemeClr val="accent5"/>
        </a:fillRef>
        <a:effectRef idx="0">
          <a:schemeClr val="accent5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TM02900720[[fn=전체]]</Template>
  <TotalTime>9680</TotalTime>
  <Words>815</Words>
  <Application>Microsoft Office PowerPoint</Application>
  <PresentationFormat>화면 슬라이드 쇼(4:3)</PresentationFormat>
  <Paragraphs>138</Paragraphs>
  <Slides>18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18</vt:i4>
      </vt:variant>
    </vt:vector>
  </HeadingPairs>
  <TitlesOfParts>
    <vt:vector size="19" baseType="lpstr">
      <vt:lpstr>HDOfficeLightV0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>LOCAL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OWNER</dc:creator>
  <cp:lastModifiedBy>Windows 사용자</cp:lastModifiedBy>
  <cp:revision>900</cp:revision>
  <dcterms:created xsi:type="dcterms:W3CDTF">2010-03-30T01:48:18Z</dcterms:created>
  <dcterms:modified xsi:type="dcterms:W3CDTF">2022-02-10T03:30:41Z</dcterms:modified>
</cp:coreProperties>
</file>